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 id="2147483672" r:id="rId3"/>
  </p:sldMasterIdLst>
  <p:notesMasterIdLst>
    <p:notesMasterId r:id="rId64"/>
  </p:notesMasterIdLst>
  <p:sldIdLst>
    <p:sldId id="265" r:id="rId4"/>
    <p:sldId id="642" r:id="rId5"/>
    <p:sldId id="643" r:id="rId6"/>
    <p:sldId id="644" r:id="rId7"/>
    <p:sldId id="256" r:id="rId8"/>
    <p:sldId id="257" r:id="rId9"/>
    <p:sldId id="258" r:id="rId10"/>
    <p:sldId id="259" r:id="rId11"/>
    <p:sldId id="260" r:id="rId12"/>
    <p:sldId id="261" r:id="rId13"/>
    <p:sldId id="573" r:id="rId14"/>
    <p:sldId id="263" r:id="rId15"/>
    <p:sldId id="625" r:id="rId16"/>
    <p:sldId id="262" r:id="rId17"/>
    <p:sldId id="266" r:id="rId18"/>
    <p:sldId id="267" r:id="rId19"/>
    <p:sldId id="268" r:id="rId20"/>
    <p:sldId id="633" r:id="rId21"/>
    <p:sldId id="638" r:id="rId22"/>
    <p:sldId id="636" r:id="rId23"/>
    <p:sldId id="637" r:id="rId24"/>
    <p:sldId id="628" r:id="rId25"/>
    <p:sldId id="630" r:id="rId26"/>
    <p:sldId id="293" r:id="rId27"/>
    <p:sldId id="269" r:id="rId28"/>
    <p:sldId id="270" r:id="rId29"/>
    <p:sldId id="271" r:id="rId30"/>
    <p:sldId id="556" r:id="rId31"/>
    <p:sldId id="639" r:id="rId32"/>
    <p:sldId id="558" r:id="rId33"/>
    <p:sldId id="560" r:id="rId34"/>
    <p:sldId id="561" r:id="rId35"/>
    <p:sldId id="563" r:id="rId36"/>
    <p:sldId id="564" r:id="rId37"/>
    <p:sldId id="566" r:id="rId38"/>
    <p:sldId id="640" r:id="rId39"/>
    <p:sldId id="565" r:id="rId40"/>
    <p:sldId id="641" r:id="rId41"/>
    <p:sldId id="572" r:id="rId42"/>
    <p:sldId id="274" r:id="rId43"/>
    <p:sldId id="635" r:id="rId44"/>
    <p:sldId id="272"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645" r:id="rId62"/>
    <p:sldId id="646" r:id="rId63"/>
  </p:sldIdLst>
  <p:sldSz cx="9144000" cy="6858000" type="screen4x3"/>
  <p:notesSz cx="6858000" cy="92964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Domine" panose="020B0604020202020204" charset="0"/>
      <p:regular r:id="rId71"/>
      <p:bold r:id="rId72"/>
    </p:embeddedFont>
    <p:embeddedFont>
      <p:font typeface="Lato" panose="020B0604020202020204" charset="0"/>
      <p:regular r:id="rId73"/>
      <p:bold r:id="rId74"/>
      <p:italic r:id="rId75"/>
      <p:boldItalic r:id="rId76"/>
    </p:embeddedFont>
    <p:embeddedFont>
      <p:font typeface="Maxwell Sans" panose="02000506000000020004" pitchFamily="50" charset="0"/>
      <p:regular r:id="rId77"/>
    </p:embeddedFont>
    <p:embeddedFont>
      <p:font typeface="Open Sans" panose="020B0604020202020204" charset="0"/>
      <p:regular r:id="rId78"/>
      <p:bold r:id="rId79"/>
      <p:italic r:id="rId80"/>
      <p:boldItalic r:id="rId81"/>
    </p:embeddedFont>
    <p:embeddedFont>
      <p:font typeface="Roboto" panose="020B0604020202020204" charset="0"/>
      <p:regular r:id="rId82"/>
      <p:bold r:id="rId83"/>
      <p:italic r:id="rId84"/>
      <p:boldItalic r:id="rId85"/>
    </p:embeddedFont>
    <p:embeddedFont>
      <p:font typeface="Segoe UI" panose="020B0502040204020203" pitchFamily="34" charset="0"/>
      <p:regular r:id="rId86"/>
      <p:bold r:id="rId87"/>
      <p:italic r:id="rId88"/>
      <p:boldItalic r:id="rId89"/>
    </p:embeddedFont>
    <p:embeddedFont>
      <p:font typeface="Tahoma" panose="020B0604030504040204" pitchFamily="34" charset="0"/>
      <p:regular r:id="rId90"/>
      <p:bold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6666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86" autoAdjust="0"/>
    <p:restoredTop sz="93792" autoAdjust="0"/>
  </p:normalViewPr>
  <p:slideViewPr>
    <p:cSldViewPr snapToGrid="0">
      <p:cViewPr varScale="1">
        <p:scale>
          <a:sx n="62" d="100"/>
          <a:sy n="62" d="100"/>
        </p:scale>
        <p:origin x="1020" y="56"/>
      </p:cViewPr>
      <p:guideLst>
        <p:guide orient="horz" pos="2160"/>
        <p:guide pos="2880"/>
      </p:guideLst>
    </p:cSldViewPr>
  </p:slideViewPr>
  <p:notesTextViewPr>
    <p:cViewPr>
      <p:scale>
        <a:sx n="1" d="1"/>
        <a:sy n="1" d="1"/>
      </p:scale>
      <p:origin x="0" y="0"/>
    </p:cViewPr>
  </p:notesTextViewPr>
  <p:sorterViewPr>
    <p:cViewPr>
      <p:scale>
        <a:sx n="150" d="100"/>
        <a:sy n="150" d="100"/>
      </p:scale>
      <p:origin x="0" y="-88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2.xml"/><Relationship Id="rId90" Type="http://schemas.openxmlformats.org/officeDocument/2006/relationships/font" Target="fonts/font26.fntdata"/><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65137"/>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65137"/>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04900" y="696912"/>
            <a:ext cx="4648199"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2971799" cy="4651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sz="12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icmve.org/"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micmve.org/webinars/" TargetMode="External"/><Relationship Id="rId4" Type="http://schemas.openxmlformats.org/officeDocument/2006/relationships/hyperlink" Target="http://www.facebook.com/CMVE1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r>
              <a:rPr lang="en-US"/>
              <a:t>feel free to ask questions throughout</a:t>
            </a:r>
            <a:endParaRPr/>
          </a:p>
        </p:txBody>
      </p:sp>
      <p:sp>
        <p:nvSpPr>
          <p:cNvPr id="156" name="Google Shape;156;p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215" name="Google Shape;215;p18: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BJ facilitate discussion</a:t>
            </a:r>
            <a:endParaRPr/>
          </a:p>
        </p:txBody>
      </p:sp>
      <p:sp>
        <p:nvSpPr>
          <p:cNvPr id="216" name="Google Shape;216;p18: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23fb660d7_0_0:notes"/>
          <p:cNvSpPr>
            <a:spLocks noGrp="1" noRot="1" noChangeAspect="1"/>
          </p:cNvSpPr>
          <p:nvPr>
            <p:ph type="sldImg" idx="2"/>
          </p:nvPr>
        </p:nvSpPr>
        <p:spPr>
          <a:xfrm>
            <a:off x="1104900" y="696912"/>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23fb660d7_0_0: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g523fb660d7_0_0:notes"/>
          <p:cNvSpPr txBox="1">
            <a:spLocks noGrp="1"/>
          </p:cNvSpPr>
          <p:nvPr>
            <p:ph type="sldNum" idx="12"/>
          </p:nvPr>
        </p:nvSpPr>
        <p:spPr>
          <a:xfrm>
            <a:off x="3884612"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r>
              <a:rPr lang="en-US" dirty="0"/>
              <a:t>BJ</a:t>
            </a:r>
            <a:endParaRPr dirty="0"/>
          </a:p>
          <a:p>
            <a:pPr marL="0" lvl="0" indent="0" algn="l" rtl="0">
              <a:lnSpc>
                <a:spcPct val="100000"/>
              </a:lnSpc>
              <a:spcBef>
                <a:spcPts val="0"/>
              </a:spcBef>
              <a:spcAft>
                <a:spcPts val="0"/>
              </a:spcAft>
              <a:buClr>
                <a:schemeClr val="dk1"/>
              </a:buClr>
              <a:buSzPts val="1200"/>
              <a:buFont typeface="Arial"/>
              <a:buNone/>
            </a:pPr>
            <a:r>
              <a:rPr lang="en-US" dirty="0"/>
              <a:t>Notes: </a:t>
            </a:r>
            <a:r>
              <a:rPr lang="en-US" sz="1600" dirty="0">
                <a:latin typeface="Times New Roman"/>
                <a:ea typeface="Times New Roman"/>
                <a:cs typeface="Times New Roman"/>
                <a:sym typeface="Times New Roman"/>
              </a:rPr>
              <a:t>Representative leadership team integrated with active practitioner-led knowledge communities</a:t>
            </a:r>
            <a:endParaRPr dirty="0"/>
          </a:p>
          <a:p>
            <a:pPr marL="0" lvl="0" indent="0" algn="l" rtl="0">
              <a:lnSpc>
                <a:spcPct val="100000"/>
              </a:lnSpc>
              <a:spcBef>
                <a:spcPts val="0"/>
              </a:spcBef>
              <a:spcAft>
                <a:spcPts val="0"/>
              </a:spcAft>
              <a:buClr>
                <a:schemeClr val="dk1"/>
              </a:buClr>
              <a:buSzPts val="1200"/>
              <a:buFont typeface="Arial"/>
              <a:buNone/>
            </a:pPr>
            <a:r>
              <a:rPr lang="en-US" sz="1600" b="1" dirty="0">
                <a:latin typeface="Times New Roman"/>
                <a:ea typeface="Times New Roman"/>
                <a:cs typeface="Times New Roman"/>
                <a:sym typeface="Times New Roman"/>
              </a:rPr>
              <a:t>Member Engagement</a:t>
            </a:r>
            <a:endParaRPr sz="1400" dirty="0"/>
          </a:p>
          <a:p>
            <a:pPr marL="0" lvl="0" indent="-114300" algn="l" rtl="0">
              <a:lnSpc>
                <a:spcPct val="110000"/>
              </a:lnSpc>
              <a:spcBef>
                <a:spcPts val="600"/>
              </a:spcBef>
              <a:spcAft>
                <a:spcPts val="0"/>
              </a:spcAft>
              <a:buClr>
                <a:schemeClr val="dk1"/>
              </a:buClr>
              <a:buSzPts val="1800"/>
              <a:buFont typeface="Times New Roman"/>
              <a:buChar char="•"/>
            </a:pPr>
            <a:r>
              <a:rPr lang="en-US" sz="1800" dirty="0">
                <a:latin typeface="Times New Roman"/>
                <a:ea typeface="Times New Roman"/>
                <a:cs typeface="Times New Roman"/>
                <a:sym typeface="Times New Roman"/>
              </a:rPr>
              <a:t>Outreach </a:t>
            </a:r>
            <a:r>
              <a:rPr lang="en-US" sz="1800" u="sng" dirty="0">
                <a:solidFill>
                  <a:schemeClr val="hlink"/>
                </a:solidFill>
                <a:latin typeface="Times New Roman"/>
                <a:ea typeface="Times New Roman"/>
                <a:cs typeface="Times New Roman"/>
                <a:sym typeface="Times New Roman"/>
                <a:hlinkClick r:id="rId3"/>
              </a:rPr>
              <a:t>website</a:t>
            </a:r>
            <a:r>
              <a:rPr lang="en-US" sz="1800" dirty="0">
                <a:latin typeface="Times New Roman"/>
                <a:ea typeface="Times New Roman"/>
                <a:cs typeface="Times New Roman"/>
                <a:sym typeface="Times New Roman"/>
              </a:rPr>
              <a:t> and member listserv</a:t>
            </a:r>
            <a:endParaRPr sz="1400" dirty="0"/>
          </a:p>
          <a:p>
            <a:pPr marL="0" lvl="0" indent="-114300" algn="l" rtl="0">
              <a:lnSpc>
                <a:spcPct val="110000"/>
              </a:lnSpc>
              <a:spcBef>
                <a:spcPts val="600"/>
              </a:spcBef>
              <a:spcAft>
                <a:spcPts val="0"/>
              </a:spcAft>
              <a:buClr>
                <a:schemeClr val="dk1"/>
              </a:buClr>
              <a:buSzPts val="1800"/>
              <a:buFont typeface="Times New Roman"/>
              <a:buChar char="•"/>
            </a:pPr>
            <a:r>
              <a:rPr lang="en-US" sz="1800" dirty="0">
                <a:latin typeface="Times New Roman"/>
                <a:ea typeface="Times New Roman"/>
                <a:cs typeface="Times New Roman"/>
                <a:sym typeface="Times New Roman"/>
              </a:rPr>
              <a:t>Social media: </a:t>
            </a:r>
            <a:r>
              <a:rPr lang="en-US" sz="1600" u="sng" dirty="0">
                <a:solidFill>
                  <a:schemeClr val="hlink"/>
                </a:solidFill>
                <a:latin typeface="Times New Roman"/>
                <a:ea typeface="Times New Roman"/>
                <a:cs typeface="Times New Roman"/>
                <a:sym typeface="Times New Roman"/>
                <a:hlinkClick r:id="rId4"/>
              </a:rPr>
              <a:t>www.facebook.com/CMVE10</a:t>
            </a:r>
            <a:r>
              <a:rPr lang="en-US" sz="1600" dirty="0">
                <a:latin typeface="Times New Roman"/>
                <a:ea typeface="Times New Roman"/>
                <a:cs typeface="Times New Roman"/>
                <a:sym typeface="Times New Roman"/>
              </a:rPr>
              <a:t> </a:t>
            </a:r>
            <a:endParaRPr sz="2000" dirty="0">
              <a:latin typeface="Times New Roman"/>
              <a:ea typeface="Times New Roman"/>
              <a:cs typeface="Times New Roman"/>
              <a:sym typeface="Times New Roman"/>
            </a:endParaRPr>
          </a:p>
          <a:p>
            <a:pPr marL="0" lvl="0" indent="-114300" algn="l" rtl="0">
              <a:lnSpc>
                <a:spcPct val="110000"/>
              </a:lnSpc>
              <a:spcBef>
                <a:spcPts val="600"/>
              </a:spcBef>
              <a:spcAft>
                <a:spcPts val="0"/>
              </a:spcAft>
              <a:buClr>
                <a:schemeClr val="dk1"/>
              </a:buClr>
              <a:buSzPts val="1800"/>
              <a:buFont typeface="Times New Roman"/>
              <a:buChar char="•"/>
            </a:pPr>
            <a:r>
              <a:rPr lang="en-US" sz="1800" dirty="0">
                <a:latin typeface="Times New Roman"/>
                <a:ea typeface="Times New Roman"/>
                <a:cs typeface="Times New Roman"/>
                <a:sym typeface="Times New Roman"/>
              </a:rPr>
              <a:t>Attend events:</a:t>
            </a:r>
            <a:endParaRPr sz="1400" dirty="0"/>
          </a:p>
          <a:p>
            <a:pPr marL="0" lvl="0" indent="0" algn="l" rtl="0">
              <a:lnSpc>
                <a:spcPct val="110000"/>
              </a:lnSpc>
              <a:spcBef>
                <a:spcPts val="600"/>
              </a:spcBef>
              <a:spcAft>
                <a:spcPts val="0"/>
              </a:spcAft>
              <a:buClr>
                <a:schemeClr val="dk1"/>
              </a:buClr>
              <a:buSzPts val="1600"/>
              <a:buFont typeface="Times New Roman"/>
              <a:buNone/>
            </a:pPr>
            <a:r>
              <a:rPr lang="en-US" sz="1600" b="1" dirty="0">
                <a:latin typeface="Times New Roman"/>
                <a:ea typeface="Times New Roman"/>
                <a:cs typeface="Times New Roman"/>
                <a:sym typeface="Times New Roman"/>
              </a:rPr>
              <a:t>         June 2, 2018 </a:t>
            </a:r>
            <a:r>
              <a:rPr lang="en-US" sz="1400" dirty="0">
                <a:latin typeface="Times New Roman"/>
                <a:ea typeface="Times New Roman"/>
                <a:cs typeface="Times New Roman"/>
                <a:sym typeface="Times New Roman"/>
              </a:rPr>
              <a:t>Student Vet Leadership Symposium</a:t>
            </a:r>
            <a:endParaRPr sz="1400" dirty="0"/>
          </a:p>
          <a:p>
            <a:pPr marL="0" lvl="1" indent="0" algn="l" rtl="0">
              <a:lnSpc>
                <a:spcPct val="110000"/>
              </a:lnSpc>
              <a:spcBef>
                <a:spcPts val="600"/>
              </a:spcBef>
              <a:spcAft>
                <a:spcPts val="0"/>
              </a:spcAft>
              <a:buClr>
                <a:schemeClr val="dk1"/>
              </a:buClr>
              <a:buSzPts val="1600"/>
              <a:buFont typeface="Times New Roman"/>
              <a:buNone/>
            </a:pPr>
            <a:r>
              <a:rPr lang="en-US" sz="1600" b="1" dirty="0">
                <a:latin typeface="Times New Roman"/>
                <a:ea typeface="Times New Roman"/>
                <a:cs typeface="Times New Roman"/>
                <a:sym typeface="Times New Roman"/>
              </a:rPr>
              <a:t>         Sept. </a:t>
            </a:r>
            <a:r>
              <a:rPr lang="en-US" sz="1600" b="1">
                <a:latin typeface="Times New Roman"/>
                <a:ea typeface="Times New Roman"/>
                <a:cs typeface="Times New Roman"/>
                <a:sym typeface="Times New Roman"/>
              </a:rPr>
              <a:t>2019 </a:t>
            </a:r>
            <a:r>
              <a:rPr lang="en-US" sz="1400" b="1" dirty="0">
                <a:latin typeface="Times New Roman"/>
                <a:ea typeface="Times New Roman"/>
                <a:cs typeface="Times New Roman"/>
                <a:sym typeface="Times New Roman"/>
              </a:rPr>
              <a:t>7</a:t>
            </a:r>
            <a:r>
              <a:rPr lang="en-US" sz="1400" baseline="30000" dirty="0">
                <a:latin typeface="Times New Roman"/>
                <a:ea typeface="Times New Roman"/>
                <a:cs typeface="Times New Roman"/>
                <a:sym typeface="Times New Roman"/>
              </a:rPr>
              <a:t>th</a:t>
            </a:r>
            <a:r>
              <a:rPr lang="en-US" sz="1400" dirty="0">
                <a:latin typeface="Times New Roman"/>
                <a:ea typeface="Times New Roman"/>
                <a:cs typeface="Times New Roman"/>
                <a:sym typeface="Times New Roman"/>
              </a:rPr>
              <a:t> Annual Conference</a:t>
            </a:r>
            <a:r>
              <a:rPr lang="en-US" sz="1400">
                <a:latin typeface="Times New Roman"/>
                <a:ea typeface="Times New Roman"/>
                <a:cs typeface="Times New Roman"/>
                <a:sym typeface="Times New Roman"/>
              </a:rPr>
              <a:t>, OU</a:t>
            </a:r>
            <a:endParaRPr sz="1400" dirty="0"/>
          </a:p>
          <a:p>
            <a:pPr marL="0" lvl="1" indent="0" algn="l" rtl="0">
              <a:lnSpc>
                <a:spcPct val="110000"/>
              </a:lnSpc>
              <a:spcBef>
                <a:spcPts val="600"/>
              </a:spcBef>
              <a:spcAft>
                <a:spcPts val="0"/>
              </a:spcAft>
              <a:buClr>
                <a:schemeClr val="dk1"/>
              </a:buClr>
              <a:buSzPts val="1600"/>
              <a:buFont typeface="Times New Roman"/>
              <a:buNone/>
            </a:pPr>
            <a:r>
              <a:rPr lang="en-US" sz="1600" b="1" dirty="0">
                <a:latin typeface="Times New Roman"/>
                <a:ea typeface="Times New Roman"/>
                <a:cs typeface="Times New Roman"/>
                <a:sym typeface="Times New Roman"/>
              </a:rPr>
              <a:t>         Virtual events</a:t>
            </a:r>
            <a:r>
              <a:rPr lang="en-US" sz="1600" dirty="0">
                <a:latin typeface="Times New Roman"/>
                <a:ea typeface="Times New Roman"/>
                <a:cs typeface="Times New Roman"/>
                <a:sym typeface="Times New Roman"/>
              </a:rPr>
              <a:t>: </a:t>
            </a:r>
            <a:r>
              <a:rPr lang="en-US" sz="1600" u="sng" dirty="0">
                <a:solidFill>
                  <a:schemeClr val="hlink"/>
                </a:solidFill>
                <a:latin typeface="Times New Roman"/>
                <a:ea typeface="Times New Roman"/>
                <a:cs typeface="Times New Roman"/>
                <a:sym typeface="Times New Roman"/>
                <a:hlinkClick r:id="rId5"/>
              </a:rPr>
              <a:t>https://micmve.org/webinars/</a:t>
            </a:r>
            <a:r>
              <a:rPr lang="en-US" sz="1600" dirty="0">
                <a:latin typeface="Times New Roman"/>
                <a:ea typeface="Times New Roman"/>
                <a:cs typeface="Times New Roman"/>
                <a:sym typeface="Times New Roman"/>
              </a:rPr>
              <a:t> </a:t>
            </a:r>
            <a:endParaRPr sz="1400" dirty="0"/>
          </a:p>
          <a:p>
            <a:pPr marL="0" lvl="0" indent="0" algn="l" rtl="0">
              <a:lnSpc>
                <a:spcPct val="100000"/>
              </a:lnSpc>
              <a:spcBef>
                <a:spcPts val="0"/>
              </a:spcBef>
              <a:spcAft>
                <a:spcPts val="0"/>
              </a:spcAft>
              <a:buClr>
                <a:schemeClr val="dk1"/>
              </a:buClr>
              <a:buSzPts val="1200"/>
              <a:buFont typeface="Arial"/>
              <a:buNone/>
            </a:pPr>
            <a:endParaRPr dirty="0"/>
          </a:p>
        </p:txBody>
      </p:sp>
      <p:sp>
        <p:nvSpPr>
          <p:cNvPr id="257" name="Google Shape;257;p1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4: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US"/>
              <a:t>BJ</a:t>
            </a:r>
            <a:endParaRPr/>
          </a:p>
        </p:txBody>
      </p:sp>
      <p:sp>
        <p:nvSpPr>
          <p:cNvPr id="277" name="Google Shape;277;p1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smtClean="0">
                <a:solidFill>
                  <a:srgbClr val="000000"/>
                </a:solidFill>
                <a:latin typeface="Calibri"/>
                <a:ea typeface="Calibri"/>
                <a:cs typeface="Calibri"/>
                <a:sym typeface="Calibri"/>
              </a:rPr>
              <a:t>18</a:t>
            </a:fld>
            <a:endParaRPr lang="en-US" sz="1200" b="0" i="0" u="none" strike="noStrike" cap="none" baseline="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5297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416425"/>
            <a:ext cx="5486399" cy="4183061"/>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KG (RM chime in on healthcare pathways)</a:t>
            </a:r>
          </a:p>
        </p:txBody>
      </p:sp>
      <p:sp>
        <p:nvSpPr>
          <p:cNvPr id="107" name="Shape 10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295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416425"/>
            <a:ext cx="5486399" cy="4183061"/>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KG – Open for discussion?</a:t>
            </a:r>
          </a:p>
        </p:txBody>
      </p:sp>
      <p:sp>
        <p:nvSpPr>
          <p:cNvPr id="107" name="Shape 10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6064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US"/>
              <a:t>Julie</a:t>
            </a:r>
            <a:endParaRPr/>
          </a:p>
          <a:p>
            <a:pPr marL="0" lvl="0" indent="0" algn="l" rtl="0">
              <a:lnSpc>
                <a:spcPct val="100000"/>
              </a:lnSpc>
              <a:spcBef>
                <a:spcPts val="0"/>
              </a:spcBef>
              <a:spcAft>
                <a:spcPts val="0"/>
              </a:spcAft>
              <a:buClr>
                <a:schemeClr val="dk1"/>
              </a:buClr>
              <a:buSzPts val="1200"/>
              <a:buFont typeface="Arial"/>
              <a:buNone/>
            </a:pPr>
            <a:endParaRPr/>
          </a:p>
        </p:txBody>
      </p:sp>
      <p:sp>
        <p:nvSpPr>
          <p:cNvPr id="288" name="Google Shape;288;p1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23fb660d7_0_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23fb660d7_0_10: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523fb660d7_0_10:notes"/>
          <p:cNvSpPr txBox="1">
            <a:spLocks noGrp="1"/>
          </p:cNvSpPr>
          <p:nvPr>
            <p:ph type="sldNum" idx="12"/>
          </p:nvPr>
        </p:nvSpPr>
        <p:spPr>
          <a:xfrm>
            <a:off x="3884612"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26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7: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r>
              <a:rPr lang="en-US"/>
              <a:t>Julie- consider programs you already have and ask if the military might have a comparable program</a:t>
            </a:r>
            <a:endParaRPr/>
          </a:p>
          <a:p>
            <a:pPr marL="0" lvl="0" indent="0" algn="l" rtl="0">
              <a:lnSpc>
                <a:spcPct val="100000"/>
              </a:lnSpc>
              <a:spcBef>
                <a:spcPts val="0"/>
              </a:spcBef>
              <a:spcAft>
                <a:spcPts val="0"/>
              </a:spcAft>
              <a:buClr>
                <a:schemeClr val="dk1"/>
              </a:buClr>
              <a:buSzPts val="1200"/>
              <a:buFont typeface="Arial"/>
              <a:buNone/>
            </a:pPr>
            <a:r>
              <a:rPr lang="en-US"/>
              <a:t>Kirtland started with medical</a:t>
            </a:r>
            <a:endParaRPr/>
          </a:p>
          <a:p>
            <a:pPr marL="0" lvl="0" indent="0" algn="l" rtl="0">
              <a:lnSpc>
                <a:spcPct val="100000"/>
              </a:lnSpc>
              <a:spcBef>
                <a:spcPts val="0"/>
              </a:spcBef>
              <a:spcAft>
                <a:spcPts val="0"/>
              </a:spcAft>
              <a:buClr>
                <a:schemeClr val="dk1"/>
              </a:buClr>
              <a:buSzPts val="1200"/>
              <a:buFont typeface="Arial"/>
              <a:buNone/>
            </a:pPr>
            <a:r>
              <a:rPr lang="en-US"/>
              <a:t>METC visit	</a:t>
            </a:r>
            <a:endParaRPr/>
          </a:p>
        </p:txBody>
      </p:sp>
      <p:sp>
        <p:nvSpPr>
          <p:cNvPr id="330" name="Google Shape;330;p1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r>
              <a:rPr lang="en-US"/>
              <a:t>Each intro self</a:t>
            </a:r>
            <a:endParaRPr/>
          </a:p>
        </p:txBody>
      </p:sp>
      <p:sp>
        <p:nvSpPr>
          <p:cNvPr id="168" name="Google Shape;168;p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algn="r"/>
            <a:endParaRPr lang="en-US" dirty="0"/>
          </a:p>
          <a:p>
            <a:endParaRPr lang="en-US" dirty="0"/>
          </a:p>
          <a:p>
            <a:r>
              <a:rPr lang="en-US" dirty="0"/>
              <a:t>Discuss limitations to data access on separating servicemembers; partnerships with DoD’s transition support units to get information out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smtClean="0">
                <a:solidFill>
                  <a:srgbClr val="000000"/>
                </a:solidFill>
                <a:latin typeface="Calibri"/>
                <a:ea typeface="Calibri"/>
                <a:cs typeface="Calibri"/>
                <a:sym typeface="Calibri"/>
              </a:rPr>
              <a:t>28</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044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416425"/>
            <a:ext cx="5486399" cy="4183061"/>
          </a:xfrm>
          <a:prstGeom prst="rect">
            <a:avLst/>
          </a:prstGeom>
        </p:spPr>
        <p:txBody>
          <a:bodyPr lIns="91425" tIns="91425" rIns="91425" bIns="91425" anchor="ctr" anchorCtr="0">
            <a:noAutofit/>
          </a:bodyPr>
          <a:lstStyle/>
          <a:p>
            <a:pPr>
              <a:spcBef>
                <a:spcPts val="0"/>
              </a:spcBef>
              <a:buNone/>
            </a:pPr>
            <a:r>
              <a:rPr lang="en-US" dirty="0"/>
              <a:t>KG</a:t>
            </a:r>
            <a:endParaRPr dirty="0"/>
          </a:p>
        </p:txBody>
      </p:sp>
      <p:sp>
        <p:nvSpPr>
          <p:cNvPr id="107" name="Shape 10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9616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416425"/>
            <a:ext cx="5486399" cy="4183061"/>
          </a:xfrm>
          <a:prstGeom prst="rect">
            <a:avLst/>
          </a:prstGeom>
        </p:spPr>
        <p:txBody>
          <a:bodyPr lIns="91425" tIns="91425" rIns="91425" bIns="91425" anchor="ctr" anchorCtr="0">
            <a:noAutofit/>
          </a:bodyPr>
          <a:lstStyle/>
          <a:p>
            <a:pPr>
              <a:spcBef>
                <a:spcPts val="0"/>
              </a:spcBef>
              <a:buNone/>
            </a:pPr>
            <a:r>
              <a:rPr lang="en-US" dirty="0"/>
              <a:t>KG</a:t>
            </a:r>
            <a:endParaRPr dirty="0"/>
          </a:p>
        </p:txBody>
      </p:sp>
      <p:sp>
        <p:nvSpPr>
          <p:cNvPr id="107" name="Shape 10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7039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5F083EFC-2AA6-4B63-A481-AEDF6A88FCC2}" type="slidenum">
              <a:rPr lang="en-US" smtClean="0"/>
              <a:t>39</a:t>
            </a:fld>
            <a:endParaRPr lang="en-US"/>
          </a:p>
        </p:txBody>
      </p:sp>
    </p:spTree>
    <p:extLst>
      <p:ext uri="{BB962C8B-B14F-4D97-AF65-F5344CB8AC3E}">
        <p14:creationId xmlns:p14="http://schemas.microsoft.com/office/powerpoint/2010/main" val="4262727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23fb660d7_0_39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23fb660d7_0_393: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523fb660d7_0_393:notes"/>
          <p:cNvSpPr txBox="1">
            <a:spLocks noGrp="1"/>
          </p:cNvSpPr>
          <p:nvPr>
            <p:ph type="sldNum" idx="12"/>
          </p:nvPr>
        </p:nvSpPr>
        <p:spPr>
          <a:xfrm>
            <a:off x="3884612"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40</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337" name="Google Shape;337;p26: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Julie- define programs for equivalency. Start simple.</a:t>
            </a:r>
            <a:endParaRPr/>
          </a:p>
          <a:p>
            <a:pPr marL="0" lvl="0" indent="0" algn="l" rtl="0">
              <a:lnSpc>
                <a:spcPct val="100000"/>
              </a:lnSpc>
              <a:spcBef>
                <a:spcPts val="0"/>
              </a:spcBef>
              <a:spcAft>
                <a:spcPts val="0"/>
              </a:spcAft>
              <a:buSzPts val="1400"/>
              <a:buNone/>
            </a:pPr>
            <a:r>
              <a:rPr lang="en-US"/>
              <a:t>Surg tech good starting point because of accreditation</a:t>
            </a:r>
            <a:endParaRPr/>
          </a:p>
        </p:txBody>
      </p:sp>
      <p:sp>
        <p:nvSpPr>
          <p:cNvPr id="338" name="Google Shape;338;p26: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375" name="Google Shape;375;p29: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We can each take 2 to discuss?</a:t>
            </a:r>
            <a:endParaRPr/>
          </a:p>
        </p:txBody>
      </p:sp>
      <p:sp>
        <p:nvSpPr>
          <p:cNvPr id="376" name="Google Shape;376;p29: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382" name="Google Shape;382;p30: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Open Discussion/Q &amp; A</a:t>
            </a:r>
            <a:endParaRPr/>
          </a:p>
        </p:txBody>
      </p:sp>
      <p:sp>
        <p:nvSpPr>
          <p:cNvPr id="383" name="Google Shape;383;p30: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1: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r>
              <a:rPr lang="en-US"/>
              <a:t>Not covered in session – just for reference after</a:t>
            </a:r>
            <a:endParaRPr/>
          </a:p>
        </p:txBody>
      </p:sp>
      <p:sp>
        <p:nvSpPr>
          <p:cNvPr id="392" name="Google Shape;392;p3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2: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98" name="Google Shape;398;p3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r>
              <a:rPr lang="en-US"/>
              <a:t>Bob</a:t>
            </a:r>
            <a:endParaRPr/>
          </a:p>
        </p:txBody>
      </p:sp>
      <p:sp>
        <p:nvSpPr>
          <p:cNvPr id="177" name="Google Shape;177;p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13" name="Google Shape;413;p3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4: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18" name="Google Shape;418;p3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5: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24" name="Google Shape;424;p3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6: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29" name="Google Shape;429;p3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7: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34" name="Google Shape;434;p3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8: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42" name="Google Shape;442;p3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9: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47" name="Google Shape;447;p3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0: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53" name="Google Shape;453;p4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1: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58" name="Google Shape;458;p4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2: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466" name="Google Shape;466;p4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183" name="Google Shape;183;p4:notes"/>
          <p:cNvSpPr txBox="1">
            <a:spLocks noGrp="1"/>
          </p:cNvSpPr>
          <p:nvPr>
            <p:ph type="body" idx="1"/>
          </p:nvPr>
        </p:nvSpPr>
        <p:spPr>
          <a:xfrm>
            <a:off x="685800" y="4416425"/>
            <a:ext cx="5486400" cy="4183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Julie- my family story</a:t>
            </a:r>
            <a:endParaRPr/>
          </a:p>
        </p:txBody>
      </p:sp>
      <p:sp>
        <p:nvSpPr>
          <p:cNvPr id="184" name="Google Shape;184;p4:notes"/>
          <p:cNvSpPr txBox="1">
            <a:spLocks noGrp="1"/>
          </p:cNvSpPr>
          <p:nvPr>
            <p:ph type="sldNum" idx="12"/>
          </p:nvPr>
        </p:nvSpPr>
        <p:spPr>
          <a:xfrm>
            <a:off x="3884612" y="8829675"/>
            <a:ext cx="29718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a:t>8</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3: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71" name="Google Shape;471;p4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4: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76" name="Google Shape;476;p4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196" name="Google Shape;196;p12: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expand “veteran” services to military-connected students</a:t>
            </a:r>
            <a:endParaRPr/>
          </a:p>
        </p:txBody>
      </p:sp>
      <p:sp>
        <p:nvSpPr>
          <p:cNvPr id="197" name="Google Shape;197;p12: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13: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Julie </a:t>
            </a:r>
            <a:r>
              <a:rPr lang="en-US" sz="2220" dirty="0">
                <a:latin typeface="Calibri"/>
                <a:ea typeface="Calibri"/>
                <a:cs typeface="Calibri"/>
                <a:sym typeface="Calibri"/>
              </a:rPr>
              <a:t>1. Established process for identification of current student veterans.</a:t>
            </a:r>
            <a:endParaRPr sz="3200" dirty="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dirty="0">
                <a:latin typeface="Calibri"/>
                <a:ea typeface="Calibri"/>
                <a:cs typeface="Calibri"/>
                <a:sym typeface="Calibri"/>
              </a:rPr>
              <a:t>2. Veteran-specific website.</a:t>
            </a:r>
            <a:endParaRPr sz="3200" dirty="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dirty="0">
                <a:latin typeface="Calibri"/>
                <a:ea typeface="Calibri"/>
                <a:cs typeface="Calibri"/>
                <a:sym typeface="Calibri"/>
              </a:rPr>
              <a:t>3. Active student-operated veterans club or association.</a:t>
            </a:r>
            <a:endParaRPr sz="3200" dirty="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dirty="0">
                <a:latin typeface="Calibri"/>
                <a:ea typeface="Calibri"/>
                <a:cs typeface="Calibri"/>
                <a:sym typeface="Calibri"/>
              </a:rPr>
              <a:t>4. Veteran-specific career services, resources, advising and/or outcome monitoring</a:t>
            </a:r>
            <a:endParaRPr sz="3200" dirty="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dirty="0">
                <a:latin typeface="Calibri"/>
                <a:ea typeface="Calibri"/>
                <a:cs typeface="Calibri"/>
                <a:sym typeface="Calibri"/>
              </a:rPr>
              <a:t>5. On-campus veteran’s coordinator and/or designated staff point of contact.</a:t>
            </a:r>
            <a:endParaRPr sz="3200" dirty="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dirty="0">
                <a:latin typeface="Calibri"/>
                <a:ea typeface="Calibri"/>
                <a:cs typeface="Calibri"/>
                <a:sym typeface="Calibri"/>
              </a:rPr>
              <a:t>6. System to evaluate and award credit based on prior military training and experience.</a:t>
            </a:r>
            <a:endParaRPr sz="3200" dirty="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dirty="0">
                <a:latin typeface="Calibri"/>
                <a:ea typeface="Calibri"/>
                <a:cs typeface="Calibri"/>
                <a:sym typeface="Calibri"/>
              </a:rPr>
              <a:t>7. Monitoring and evaluation of student veteran academic retention, transfer and graduation rates. </a:t>
            </a:r>
            <a:endParaRPr dirty="0"/>
          </a:p>
        </p:txBody>
      </p:sp>
      <p:sp>
        <p:nvSpPr>
          <p:cNvPr id="206" name="Google Shape;206;p13: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13: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Julie </a:t>
            </a:r>
            <a:r>
              <a:rPr lang="en-US" sz="2220">
                <a:latin typeface="Calibri"/>
                <a:ea typeface="Calibri"/>
                <a:cs typeface="Calibri"/>
                <a:sym typeface="Calibri"/>
              </a:rPr>
              <a:t>1. Established process for identification of current student veterans.</a:t>
            </a:r>
            <a:endParaRPr sz="320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a:latin typeface="Calibri"/>
                <a:ea typeface="Calibri"/>
                <a:cs typeface="Calibri"/>
                <a:sym typeface="Calibri"/>
              </a:rPr>
              <a:t>2. Veteran-specific website.</a:t>
            </a:r>
            <a:endParaRPr sz="320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a:latin typeface="Calibri"/>
                <a:ea typeface="Calibri"/>
                <a:cs typeface="Calibri"/>
                <a:sym typeface="Calibri"/>
              </a:rPr>
              <a:t>3. Active student-operated veterans club or association.</a:t>
            </a:r>
            <a:endParaRPr sz="320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a:latin typeface="Calibri"/>
                <a:ea typeface="Calibri"/>
                <a:cs typeface="Calibri"/>
                <a:sym typeface="Calibri"/>
              </a:rPr>
              <a:t>4. Veteran-specific career services, resources, advising and/or outcome monitoring</a:t>
            </a:r>
            <a:endParaRPr sz="320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a:latin typeface="Calibri"/>
                <a:ea typeface="Calibri"/>
                <a:cs typeface="Calibri"/>
                <a:sym typeface="Calibri"/>
              </a:rPr>
              <a:t>5. On-campus veteran’s coordinator and/or designated staff point of contact.</a:t>
            </a:r>
            <a:endParaRPr sz="320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a:latin typeface="Calibri"/>
                <a:ea typeface="Calibri"/>
                <a:cs typeface="Calibri"/>
                <a:sym typeface="Calibri"/>
              </a:rPr>
              <a:t>6. System to evaluate and award credit based on prior military training and experience.</a:t>
            </a:r>
            <a:endParaRPr sz="3200">
              <a:latin typeface="Calibri"/>
              <a:ea typeface="Calibri"/>
              <a:cs typeface="Calibri"/>
              <a:sym typeface="Calibri"/>
            </a:endParaRPr>
          </a:p>
          <a:p>
            <a:pPr marL="171450" lvl="0" indent="0" algn="l" rtl="0">
              <a:lnSpc>
                <a:spcPct val="90000"/>
              </a:lnSpc>
              <a:spcBef>
                <a:spcPts val="400"/>
              </a:spcBef>
              <a:spcAft>
                <a:spcPts val="0"/>
              </a:spcAft>
              <a:buClr>
                <a:schemeClr val="dk1"/>
              </a:buClr>
              <a:buSzPts val="2220"/>
              <a:buFont typeface="Arial"/>
              <a:buNone/>
            </a:pPr>
            <a:r>
              <a:rPr lang="en-US" sz="2220">
                <a:latin typeface="Calibri"/>
                <a:ea typeface="Calibri"/>
                <a:cs typeface="Calibri"/>
                <a:sym typeface="Calibri"/>
              </a:rPr>
              <a:t>7. Monitoring and evaluation of student veteran academic retention, transfer and graduation rates. </a:t>
            </a:r>
            <a:endParaRPr/>
          </a:p>
        </p:txBody>
      </p:sp>
      <p:sp>
        <p:nvSpPr>
          <p:cNvPr id="206" name="Google Shape;206;p13: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5708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223" name="Google Shape;223;p19:notes"/>
          <p:cNvSpPr txBox="1">
            <a:spLocks noGrp="1"/>
          </p:cNvSpPr>
          <p:nvPr>
            <p:ph type="body" idx="1"/>
          </p:nvPr>
        </p:nvSpPr>
        <p:spPr>
          <a:xfrm>
            <a:off x="685800" y="4416425"/>
            <a:ext cx="5486399" cy="418306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BJ</a:t>
            </a:r>
            <a:endParaRPr/>
          </a:p>
        </p:txBody>
      </p:sp>
      <p:sp>
        <p:nvSpPr>
          <p:cNvPr id="224" name="Google Shape;224;p19:notes"/>
          <p:cNvSpPr txBox="1">
            <a:spLocks noGrp="1"/>
          </p:cNvSpPr>
          <p:nvPr>
            <p:ph type="sldNum" idx="12"/>
          </p:nvPr>
        </p:nvSpPr>
        <p:spPr>
          <a:xfrm>
            <a:off x="3884612" y="8829675"/>
            <a:ext cx="2971799" cy="4651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BJ</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smtClean="0">
                <a:solidFill>
                  <a:srgbClr val="000000"/>
                </a:solidFill>
                <a:latin typeface="Calibri"/>
                <a:ea typeface="Calibri"/>
                <a:cs typeface="Calibri"/>
                <a:sym typeface="Calibri"/>
              </a:rPr>
              <a:t>13</a:t>
            </a:fld>
            <a:endParaRPr lang="en-US" sz="1200" b="0" i="0" u="none" strike="noStrike" cap="none" baseline="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1767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
          <p:cNvSpPr txBox="1">
            <a:spLocks noGrp="1"/>
          </p:cNvSpPr>
          <p:nvPr>
            <p:ph type="body" idx="1"/>
          </p:nvPr>
        </p:nvSpPr>
        <p:spPr>
          <a:xfrm>
            <a:off x="457200" y="990600"/>
            <a:ext cx="8229600" cy="4526100"/>
          </a:xfrm>
          <a:prstGeom prst="rect">
            <a:avLst/>
          </a:prstGeom>
          <a:noFill/>
          <a:ln>
            <a:noFill/>
          </a:ln>
        </p:spPr>
        <p:txBody>
          <a:bodyPr spcFirstLastPara="1" wrap="square" lIns="91425" tIns="91425" rIns="91425" bIns="91425" anchor="t" anchorCtr="0"/>
          <a:lstStyle>
            <a:lvl1pPr marL="457200" lvl="0" indent="-431800" algn="l">
              <a:lnSpc>
                <a:spcPct val="100000"/>
              </a:lnSpc>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lvl="1" indent="-406400" algn="l">
              <a:lnSpc>
                <a:spcPct val="100000"/>
              </a:lnSpc>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2pPr>
            <a:lvl3pPr marL="1371600" lvl="2" indent="-381000" algn="l">
              <a:lnSpc>
                <a:spcPct val="100000"/>
              </a:lnSpc>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3pPr>
            <a:lvl4pPr marL="1828800" lvl="3"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4pPr>
            <a:lvl5pPr marL="2286000" lvl="4"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5pPr>
            <a:lvl6pPr marL="2743200" lvl="5"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6pPr>
            <a:lvl7pPr marL="3200400" lvl="6"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7pPr>
            <a:lvl8pPr marL="3657600" lvl="7"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8pPr>
            <a:lvl9pPr marL="4114800" lvl="8"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3048000" cy="365099"/>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1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1" name="Google Shape;81;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2" name="Google Shape;82;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6" name="Google Shape;86;p1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1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8" name="Google Shape;88;p1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0" name="Google Shape;90;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1" name="Google Shape;91;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5" name="Google Shape;95;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6" name="Google Shape;96;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9" name="Google Shape;99;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0" name="Google Shape;100;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4" name="Google Shape;104;p1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5" name="Google Shape;105;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6" name="Google Shape;106;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7" name="Google Shape;107;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1" name="Google Shape;11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2" name="Google Shape;11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3" name="Google Shape;11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8" name="Google Shape;118;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9" name="Google Shape;119;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9" name="Google Shape;129;p2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lvl="0" indent="-342900" algn="l">
              <a:lnSpc>
                <a:spcPct val="100000"/>
              </a:lnSpc>
              <a:spcBef>
                <a:spcPts val="640"/>
              </a:spcBef>
              <a:spcAft>
                <a:spcPts val="0"/>
              </a:spcAft>
              <a:buSzPts val="1800"/>
              <a:buChar char="•"/>
              <a:defRPr/>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130" name="Google Shape;130;p21"/>
          <p:cNvSpPr txBox="1">
            <a:spLocks noGrp="1"/>
          </p:cNvSpPr>
          <p:nvPr>
            <p:ph type="dt" idx="10"/>
          </p:nvPr>
        </p:nvSpPr>
        <p:spPr>
          <a:xfrm>
            <a:off x="457200" y="6356350"/>
            <a:ext cx="2133599"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898989"/>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31" name="Google Shape;131;p21"/>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32" name="Google Shape;132;p21"/>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457200" y="990600"/>
            <a:ext cx="8229600" cy="4526100"/>
          </a:xfrm>
          <a:prstGeom prst="rect">
            <a:avLst/>
          </a:prstGeom>
          <a:noFill/>
          <a:ln>
            <a:noFill/>
          </a:ln>
        </p:spPr>
        <p:txBody>
          <a:bodyPr spcFirstLastPara="1" wrap="square" lIns="91425" tIns="91425" rIns="91425" bIns="91425" anchor="t" anchorCtr="0"/>
          <a:lstStyle>
            <a:lvl1pPr marL="457200" lvl="0" indent="-431800" algn="l">
              <a:lnSpc>
                <a:spcPct val="100000"/>
              </a:lnSpc>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lvl="1" indent="-406400" algn="l">
              <a:lnSpc>
                <a:spcPct val="100000"/>
              </a:lnSpc>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2pPr>
            <a:lvl3pPr marL="1371600" lvl="2" indent="-381000" algn="l">
              <a:lnSpc>
                <a:spcPct val="100000"/>
              </a:lnSpc>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3pPr>
            <a:lvl4pPr marL="1828800" lvl="3"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4pPr>
            <a:lvl5pPr marL="2286000" lvl="4"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5pPr>
            <a:lvl6pPr marL="2743200" lvl="5"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6pPr>
            <a:lvl7pPr marL="3200400" lvl="6"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7pPr>
            <a:lvl8pPr marL="3657600" lvl="7"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8pPr>
            <a:lvl9pPr marL="4114800" lvl="8"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9pPr>
          </a:lstStyle>
          <a:p>
            <a:endParaRPr/>
          </a:p>
        </p:txBody>
      </p:sp>
      <p:pic>
        <p:nvPicPr>
          <p:cNvPr id="135" name="Google Shape;135;p22"/>
          <p:cNvPicPr preferRelativeResize="0"/>
          <p:nvPr/>
        </p:nvPicPr>
        <p:blipFill rotWithShape="1">
          <a:blip r:embed="rId2">
            <a:alphaModFix/>
          </a:blip>
          <a:srcRect t="16510" r="1295" b="65016"/>
          <a:stretch/>
        </p:blipFill>
        <p:spPr>
          <a:xfrm rot="10800000">
            <a:off x="0" y="5715000"/>
            <a:ext cx="9144001" cy="1143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8" name="Google Shape;138;p23"/>
          <p:cNvSpPr txBox="1">
            <a:spLocks noGrp="1"/>
          </p:cNvSpPr>
          <p:nvPr>
            <p:ph type="dt" idx="10"/>
          </p:nvPr>
        </p:nvSpPr>
        <p:spPr>
          <a:xfrm>
            <a:off x="457200" y="6356350"/>
            <a:ext cx="2133599"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898989"/>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39" name="Google Shape;139;p23"/>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40" name="Google Shape;140;p23"/>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50271" y="106836"/>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lt1"/>
              </a:buClr>
              <a:buSzPts val="3600"/>
              <a:buFont typeface="Calibri"/>
              <a:buNone/>
              <a:defRPr sz="3600"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22" name="Google Shape;22;p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lvl="0" indent="-342900" algn="l">
              <a:lnSpc>
                <a:spcPct val="100000"/>
              </a:lnSpc>
              <a:spcBef>
                <a:spcPts val="640"/>
              </a:spcBef>
              <a:spcAft>
                <a:spcPts val="0"/>
              </a:spcAft>
              <a:buSzPts val="1800"/>
              <a:buChar char="•"/>
              <a:defRPr/>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Clr>
                <a:schemeClr val="dk1"/>
              </a:buClr>
              <a:buSzPts val="3200"/>
              <a:buFont typeface="Calibri"/>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3" name="Google Shape;143;p24"/>
          <p:cNvSpPr>
            <a:spLocks noGrp="1"/>
          </p:cNvSpPr>
          <p:nvPr>
            <p:ph type="pic" idx="2"/>
          </p:nvPr>
        </p:nvSpPr>
        <p:spPr>
          <a:xfrm>
            <a:off x="3887391" y="987426"/>
            <a:ext cx="4629150" cy="4873625"/>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4" name="Google Shape;144;p24"/>
          <p:cNvSpPr txBox="1">
            <a:spLocks noGrp="1"/>
          </p:cNvSpPr>
          <p:nvPr>
            <p:ph type="body" idx="1"/>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lvl="0" indent="-228600" algn="l">
              <a:lnSpc>
                <a:spcPct val="100000"/>
              </a:lnSpc>
              <a:spcBef>
                <a:spcPts val="640"/>
              </a:spcBef>
              <a:spcAft>
                <a:spcPts val="0"/>
              </a:spcAft>
              <a:buSzPts val="1600"/>
              <a:buNone/>
              <a:defRPr sz="1600"/>
            </a:lvl1pPr>
            <a:lvl2pPr marL="914400" lvl="1" indent="-228600" algn="l">
              <a:lnSpc>
                <a:spcPct val="100000"/>
              </a:lnSpc>
              <a:spcBef>
                <a:spcPts val="560"/>
              </a:spcBef>
              <a:spcAft>
                <a:spcPts val="0"/>
              </a:spcAft>
              <a:buSzPts val="1400"/>
              <a:buNone/>
              <a:defRPr sz="1400"/>
            </a:lvl2pPr>
            <a:lvl3pPr marL="1371600" lvl="2" indent="-228600" algn="l">
              <a:lnSpc>
                <a:spcPct val="100000"/>
              </a:lnSpc>
              <a:spcBef>
                <a:spcPts val="480"/>
              </a:spcBef>
              <a:spcAft>
                <a:spcPts val="0"/>
              </a:spcAft>
              <a:buSzPts val="1200"/>
              <a:buNone/>
              <a:defRPr sz="1200"/>
            </a:lvl3pPr>
            <a:lvl4pPr marL="1828800" lvl="3" indent="-228600" algn="l">
              <a:lnSpc>
                <a:spcPct val="100000"/>
              </a:lnSpc>
              <a:spcBef>
                <a:spcPts val="400"/>
              </a:spcBef>
              <a:spcAft>
                <a:spcPts val="0"/>
              </a:spcAft>
              <a:buSzPts val="1000"/>
              <a:buNone/>
              <a:defRPr sz="1000"/>
            </a:lvl4pPr>
            <a:lvl5pPr marL="2286000" lvl="4" indent="-228600" algn="l">
              <a:lnSpc>
                <a:spcPct val="100000"/>
              </a:lnSpc>
              <a:spcBef>
                <a:spcPts val="400"/>
              </a:spcBef>
              <a:spcAft>
                <a:spcPts val="0"/>
              </a:spcAft>
              <a:buSzPts val="1000"/>
              <a:buNone/>
              <a:defRPr sz="1000"/>
            </a:lvl5pPr>
            <a:lvl6pPr marL="2743200" lvl="5" indent="-228600" algn="l">
              <a:lnSpc>
                <a:spcPct val="100000"/>
              </a:lnSpc>
              <a:spcBef>
                <a:spcPts val="400"/>
              </a:spcBef>
              <a:spcAft>
                <a:spcPts val="0"/>
              </a:spcAft>
              <a:buSzPts val="1000"/>
              <a:buNone/>
              <a:defRPr sz="1000"/>
            </a:lvl6pPr>
            <a:lvl7pPr marL="3200400" lvl="6" indent="-228600" algn="l">
              <a:lnSpc>
                <a:spcPct val="100000"/>
              </a:lnSpc>
              <a:spcBef>
                <a:spcPts val="400"/>
              </a:spcBef>
              <a:spcAft>
                <a:spcPts val="0"/>
              </a:spcAft>
              <a:buSzPts val="1000"/>
              <a:buNone/>
              <a:defRPr sz="1000"/>
            </a:lvl7pPr>
            <a:lvl8pPr marL="3657600" lvl="7" indent="-228600" algn="l">
              <a:lnSpc>
                <a:spcPct val="100000"/>
              </a:lnSpc>
              <a:spcBef>
                <a:spcPts val="400"/>
              </a:spcBef>
              <a:spcAft>
                <a:spcPts val="0"/>
              </a:spcAft>
              <a:buSzPts val="1000"/>
              <a:buNone/>
              <a:defRPr sz="1000"/>
            </a:lvl8pPr>
            <a:lvl9pPr marL="4114800" lvl="8" indent="-228600" algn="l">
              <a:lnSpc>
                <a:spcPct val="100000"/>
              </a:lnSpc>
              <a:spcBef>
                <a:spcPts val="400"/>
              </a:spcBef>
              <a:spcAft>
                <a:spcPts val="0"/>
              </a:spcAft>
              <a:buSzPts val="1000"/>
              <a:buNone/>
              <a:defRPr sz="1000"/>
            </a:lvl9pPr>
          </a:lstStyle>
          <a:p>
            <a:endParaRPr/>
          </a:p>
        </p:txBody>
      </p:sp>
      <p:sp>
        <p:nvSpPr>
          <p:cNvPr id="145" name="Google Shape;145;p24"/>
          <p:cNvSpPr txBox="1">
            <a:spLocks noGrp="1"/>
          </p:cNvSpPr>
          <p:nvPr>
            <p:ph type="dt" idx="10"/>
          </p:nvPr>
        </p:nvSpPr>
        <p:spPr>
          <a:xfrm>
            <a:off x="457200" y="6356350"/>
            <a:ext cx="2133599"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898989"/>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46" name="Google Shape;146;p24"/>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47" name="Google Shape;147;p24"/>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8"/>
        <p:cNvGrpSpPr/>
        <p:nvPr/>
      </p:nvGrpSpPr>
      <p:grpSpPr>
        <a:xfrm>
          <a:off x="0" y="0"/>
          <a:ext cx="0" cy="0"/>
          <a:chOff x="0" y="0"/>
          <a:chExt cx="0" cy="0"/>
        </a:xfrm>
      </p:grpSpPr>
      <p:sp>
        <p:nvSpPr>
          <p:cNvPr id="149" name="Google Shape;149;p25"/>
          <p:cNvSpPr txBox="1">
            <a:spLocks noGrp="1"/>
          </p:cNvSpPr>
          <p:nvPr>
            <p:ph type="ctrTitle"/>
          </p:nvPr>
        </p:nvSpPr>
        <p:spPr>
          <a:xfrm>
            <a:off x="1143000" y="1122363"/>
            <a:ext cx="6858000" cy="2387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Clr>
                <a:schemeClr val="dk1"/>
              </a:buClr>
              <a:buSzPts val="4500"/>
              <a:buFont typeface="Calibri"/>
              <a:buNone/>
              <a:defRPr sz="45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0" name="Google Shape;150;p25"/>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lvl="0" algn="ctr">
              <a:lnSpc>
                <a:spcPct val="100000"/>
              </a:lnSpc>
              <a:spcBef>
                <a:spcPts val="640"/>
              </a:spcBef>
              <a:spcAft>
                <a:spcPts val="0"/>
              </a:spcAft>
              <a:buSzPts val="1800"/>
              <a:buNone/>
              <a:defRPr sz="1800"/>
            </a:lvl1pPr>
            <a:lvl2pPr lvl="1" algn="ctr">
              <a:lnSpc>
                <a:spcPct val="100000"/>
              </a:lnSpc>
              <a:spcBef>
                <a:spcPts val="560"/>
              </a:spcBef>
              <a:spcAft>
                <a:spcPts val="0"/>
              </a:spcAft>
              <a:buSzPts val="1500"/>
              <a:buNone/>
              <a:defRPr sz="1500"/>
            </a:lvl2pPr>
            <a:lvl3pPr lvl="2" algn="ctr">
              <a:lnSpc>
                <a:spcPct val="100000"/>
              </a:lnSpc>
              <a:spcBef>
                <a:spcPts val="480"/>
              </a:spcBef>
              <a:spcAft>
                <a:spcPts val="0"/>
              </a:spcAft>
              <a:buSzPts val="1350"/>
              <a:buNone/>
              <a:defRPr sz="1350"/>
            </a:lvl3pPr>
            <a:lvl4pPr lvl="3" algn="ctr">
              <a:lnSpc>
                <a:spcPct val="100000"/>
              </a:lnSpc>
              <a:spcBef>
                <a:spcPts val="400"/>
              </a:spcBef>
              <a:spcAft>
                <a:spcPts val="0"/>
              </a:spcAft>
              <a:buSzPts val="1200"/>
              <a:buNone/>
              <a:defRPr sz="1200"/>
            </a:lvl4pPr>
            <a:lvl5pPr lvl="4" algn="ctr">
              <a:lnSpc>
                <a:spcPct val="100000"/>
              </a:lnSpc>
              <a:spcBef>
                <a:spcPts val="400"/>
              </a:spcBef>
              <a:spcAft>
                <a:spcPts val="0"/>
              </a:spcAft>
              <a:buSzPts val="1200"/>
              <a:buNone/>
              <a:defRPr sz="1200"/>
            </a:lvl5pPr>
            <a:lvl6pPr lvl="5" algn="ctr">
              <a:lnSpc>
                <a:spcPct val="100000"/>
              </a:lnSpc>
              <a:spcBef>
                <a:spcPts val="400"/>
              </a:spcBef>
              <a:spcAft>
                <a:spcPts val="0"/>
              </a:spcAft>
              <a:buSzPts val="1200"/>
              <a:buNone/>
              <a:defRPr sz="1200"/>
            </a:lvl6pPr>
            <a:lvl7pPr lvl="6" algn="ctr">
              <a:lnSpc>
                <a:spcPct val="100000"/>
              </a:lnSpc>
              <a:spcBef>
                <a:spcPts val="400"/>
              </a:spcBef>
              <a:spcAft>
                <a:spcPts val="0"/>
              </a:spcAft>
              <a:buSzPts val="1200"/>
              <a:buNone/>
              <a:defRPr sz="1200"/>
            </a:lvl7pPr>
            <a:lvl8pPr lvl="7" algn="ctr">
              <a:lnSpc>
                <a:spcPct val="100000"/>
              </a:lnSpc>
              <a:spcBef>
                <a:spcPts val="400"/>
              </a:spcBef>
              <a:spcAft>
                <a:spcPts val="0"/>
              </a:spcAft>
              <a:buSzPts val="1200"/>
              <a:buNone/>
              <a:defRPr sz="1200"/>
            </a:lvl8pPr>
            <a:lvl9pPr lvl="8" algn="ctr">
              <a:lnSpc>
                <a:spcPct val="100000"/>
              </a:lnSpc>
              <a:spcBef>
                <a:spcPts val="400"/>
              </a:spcBef>
              <a:spcAft>
                <a:spcPts val="0"/>
              </a:spcAft>
              <a:buSzPts val="1200"/>
              <a:buNone/>
              <a:defRPr sz="1200"/>
            </a:lvl9pPr>
          </a:lstStyle>
          <a:p>
            <a:endParaRPr/>
          </a:p>
        </p:txBody>
      </p:sp>
      <p:sp>
        <p:nvSpPr>
          <p:cNvPr id="151" name="Google Shape;151;p25"/>
          <p:cNvSpPr txBox="1">
            <a:spLocks noGrp="1"/>
          </p:cNvSpPr>
          <p:nvPr>
            <p:ph type="dt" idx="10"/>
          </p:nvPr>
        </p:nvSpPr>
        <p:spPr>
          <a:xfrm>
            <a:off x="457200" y="6356350"/>
            <a:ext cx="2133599"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898989"/>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52" name="Google Shape;152;p25"/>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53" name="Google Shape;153;p25"/>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457200" y="6356350"/>
            <a:ext cx="30480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898989"/>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5" name="Google Shape;25;p4"/>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6" name="Google Shape;26;p4"/>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29" name="Google Shape;29;p5"/>
          <p:cNvSpPr txBox="1">
            <a:spLocks noGrp="1"/>
          </p:cNvSpPr>
          <p:nvPr>
            <p:ph type="dt" idx="10"/>
          </p:nvPr>
        </p:nvSpPr>
        <p:spPr>
          <a:xfrm>
            <a:off x="457200" y="6356350"/>
            <a:ext cx="30480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898989"/>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30" name="Google Shape;30;p5"/>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31" name="Google Shape;31;p5"/>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Clr>
                <a:schemeClr val="dk1"/>
              </a:buClr>
              <a:buSzPts val="3200"/>
              <a:buFont typeface="Calibri"/>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6"/>
          <p:cNvSpPr>
            <a:spLocks noGrp="1"/>
          </p:cNvSpPr>
          <p:nvPr>
            <p:ph type="pic" idx="2"/>
          </p:nvPr>
        </p:nvSpPr>
        <p:spPr>
          <a:xfrm>
            <a:off x="3887391" y="987426"/>
            <a:ext cx="4629150" cy="4873625"/>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body" idx="1"/>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lvl="0" indent="-228600" algn="l">
              <a:lnSpc>
                <a:spcPct val="100000"/>
              </a:lnSpc>
              <a:spcBef>
                <a:spcPts val="640"/>
              </a:spcBef>
              <a:spcAft>
                <a:spcPts val="0"/>
              </a:spcAft>
              <a:buSzPts val="1600"/>
              <a:buNone/>
              <a:defRPr sz="1600"/>
            </a:lvl1pPr>
            <a:lvl2pPr marL="914400" lvl="1" indent="-228600" algn="l">
              <a:lnSpc>
                <a:spcPct val="100000"/>
              </a:lnSpc>
              <a:spcBef>
                <a:spcPts val="560"/>
              </a:spcBef>
              <a:spcAft>
                <a:spcPts val="0"/>
              </a:spcAft>
              <a:buSzPts val="1400"/>
              <a:buNone/>
              <a:defRPr sz="1400"/>
            </a:lvl2pPr>
            <a:lvl3pPr marL="1371600" lvl="2" indent="-228600" algn="l">
              <a:lnSpc>
                <a:spcPct val="100000"/>
              </a:lnSpc>
              <a:spcBef>
                <a:spcPts val="480"/>
              </a:spcBef>
              <a:spcAft>
                <a:spcPts val="0"/>
              </a:spcAft>
              <a:buSzPts val="1200"/>
              <a:buNone/>
              <a:defRPr sz="1200"/>
            </a:lvl3pPr>
            <a:lvl4pPr marL="1828800" lvl="3" indent="-228600" algn="l">
              <a:lnSpc>
                <a:spcPct val="100000"/>
              </a:lnSpc>
              <a:spcBef>
                <a:spcPts val="400"/>
              </a:spcBef>
              <a:spcAft>
                <a:spcPts val="0"/>
              </a:spcAft>
              <a:buSzPts val="1000"/>
              <a:buNone/>
              <a:defRPr sz="1000"/>
            </a:lvl4pPr>
            <a:lvl5pPr marL="2286000" lvl="4" indent="-228600" algn="l">
              <a:lnSpc>
                <a:spcPct val="100000"/>
              </a:lnSpc>
              <a:spcBef>
                <a:spcPts val="400"/>
              </a:spcBef>
              <a:spcAft>
                <a:spcPts val="0"/>
              </a:spcAft>
              <a:buSzPts val="1000"/>
              <a:buNone/>
              <a:defRPr sz="1000"/>
            </a:lvl5pPr>
            <a:lvl6pPr marL="2743200" lvl="5" indent="-228600" algn="l">
              <a:lnSpc>
                <a:spcPct val="100000"/>
              </a:lnSpc>
              <a:spcBef>
                <a:spcPts val="400"/>
              </a:spcBef>
              <a:spcAft>
                <a:spcPts val="0"/>
              </a:spcAft>
              <a:buSzPts val="1000"/>
              <a:buNone/>
              <a:defRPr sz="1000"/>
            </a:lvl6pPr>
            <a:lvl7pPr marL="3200400" lvl="6" indent="-228600" algn="l">
              <a:lnSpc>
                <a:spcPct val="100000"/>
              </a:lnSpc>
              <a:spcBef>
                <a:spcPts val="400"/>
              </a:spcBef>
              <a:spcAft>
                <a:spcPts val="0"/>
              </a:spcAft>
              <a:buSzPts val="1000"/>
              <a:buNone/>
              <a:defRPr sz="1000"/>
            </a:lvl7pPr>
            <a:lvl8pPr marL="3657600" lvl="7" indent="-228600" algn="l">
              <a:lnSpc>
                <a:spcPct val="100000"/>
              </a:lnSpc>
              <a:spcBef>
                <a:spcPts val="400"/>
              </a:spcBef>
              <a:spcAft>
                <a:spcPts val="0"/>
              </a:spcAft>
              <a:buSzPts val="1000"/>
              <a:buNone/>
              <a:defRPr sz="1000"/>
            </a:lvl8pPr>
            <a:lvl9pPr marL="4114800" lvl="8" indent="-228600" algn="l">
              <a:lnSpc>
                <a:spcPct val="100000"/>
              </a:lnSpc>
              <a:spcBef>
                <a:spcPts val="400"/>
              </a:spcBef>
              <a:spcAft>
                <a:spcPts val="0"/>
              </a:spcAft>
              <a:buSzPts val="1000"/>
              <a:buNone/>
              <a:defRPr sz="1000"/>
            </a:lvl9pPr>
          </a:lstStyle>
          <a:p>
            <a:endParaRPr/>
          </a:p>
        </p:txBody>
      </p:sp>
      <p:sp>
        <p:nvSpPr>
          <p:cNvPr id="36" name="Google Shape;36;p6"/>
          <p:cNvSpPr txBox="1">
            <a:spLocks noGrp="1"/>
          </p:cNvSpPr>
          <p:nvPr>
            <p:ph type="dt" idx="10"/>
          </p:nvPr>
        </p:nvSpPr>
        <p:spPr>
          <a:xfrm>
            <a:off x="457200" y="6356350"/>
            <a:ext cx="30480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898989"/>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37" name="Google Shape;37;p6"/>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38" name="Google Shape;38;p6"/>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8ECB-FC6C-4D45-A6DA-E283F679FFD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68B818E-4BAD-470F-AD1D-6242A73829B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D038376-686D-452C-8F70-5E4CB91D6C3B}"/>
              </a:ext>
            </a:extLst>
          </p:cNvPr>
          <p:cNvSpPr>
            <a:spLocks noGrp="1"/>
          </p:cNvSpPr>
          <p:nvPr>
            <p:ph type="dt" sz="half" idx="10"/>
          </p:nvPr>
        </p:nvSpPr>
        <p:spPr/>
        <p:txBody>
          <a:bodyPr/>
          <a:lstStyle/>
          <a:p>
            <a:fld id="{1DBAEA4A-9225-450B-BB2C-0D7CA6E35D97}" type="datetimeFigureOut">
              <a:rPr lang="en-US" smtClean="0"/>
              <a:t>10/20/2020</a:t>
            </a:fld>
            <a:endParaRPr lang="en-US"/>
          </a:p>
        </p:txBody>
      </p:sp>
      <p:sp>
        <p:nvSpPr>
          <p:cNvPr id="5" name="Footer Placeholder 4">
            <a:extLst>
              <a:ext uri="{FF2B5EF4-FFF2-40B4-BE49-F238E27FC236}">
                <a16:creationId xmlns:a16="http://schemas.microsoft.com/office/drawing/2014/main" id="{C7D51DDC-4685-46B3-964A-2D40F86F2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0DCC0-C356-4FB5-B63B-773A9E4A6181}"/>
              </a:ext>
            </a:extLst>
          </p:cNvPr>
          <p:cNvSpPr>
            <a:spLocks noGrp="1"/>
          </p:cNvSpPr>
          <p:nvPr>
            <p:ph type="sldNum" sz="quarter" idx="12"/>
          </p:nvPr>
        </p:nvSpPr>
        <p:spPr/>
        <p:txBody>
          <a:bodyPr/>
          <a:lstStyle/>
          <a:p>
            <a:fld id="{0C9BFD85-B3D3-4FFA-A13A-B3148814301B}" type="slidenum">
              <a:rPr lang="en-US" smtClean="0"/>
              <a:t>‹#›</a:t>
            </a:fld>
            <a:endParaRPr lang="en-US"/>
          </a:p>
        </p:txBody>
      </p:sp>
    </p:spTree>
    <p:extLst>
      <p:ext uri="{BB962C8B-B14F-4D97-AF65-F5344CB8AC3E}">
        <p14:creationId xmlns:p14="http://schemas.microsoft.com/office/powerpoint/2010/main" val="380010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1" name="Google Shape;61;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2" name="Google Shape;62;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3" name="Google Shape;6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7" name="Google Shape;67;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8" name="Google Shape;68;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9" name="Google Shape;69;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73" name="Google Shape;73;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4" name="Google Shape;74;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5" name="Google Shape;75;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3048000" cy="365099"/>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p:nvPr/>
        </p:nvSpPr>
        <p:spPr>
          <a:xfrm>
            <a:off x="4419599" y="277131"/>
            <a:ext cx="4267200" cy="569006"/>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 </a:t>
            </a:r>
            <a:r>
              <a:rPr lang="en-US" sz="1200" b="0" i="0" dirty="0">
                <a:solidFill>
                  <a:srgbClr val="201F1E"/>
                </a:solidFill>
                <a:effectLst/>
                <a:latin typeface="Segoe UI" panose="020B0502040204020203" pitchFamily="34" charset="0"/>
              </a:rPr>
              <a:t>SC Technical College System TLT</a:t>
            </a:r>
            <a:endParaRPr sz="11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October 2020</a:t>
            </a: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 name="Google Shape;48;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22" name="Google Shape;122;p2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3" name="Google Shape;123;p20"/>
          <p:cNvSpPr txBox="1">
            <a:spLocks noGrp="1"/>
          </p:cNvSpPr>
          <p:nvPr>
            <p:ph type="dt" idx="10"/>
          </p:nvPr>
        </p:nvSpPr>
        <p:spPr>
          <a:xfrm>
            <a:off x="457200" y="6356350"/>
            <a:ext cx="2133599" cy="365099"/>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0"/>
          <p:cNvSpPr txBox="1">
            <a:spLocks noGrp="1"/>
          </p:cNvSpPr>
          <p:nvPr>
            <p:ph type="ftr" idx="11"/>
          </p:nvPr>
        </p:nvSpPr>
        <p:spPr>
          <a:xfrm>
            <a:off x="3124200" y="6356350"/>
            <a:ext cx="2895600" cy="365099"/>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20"/>
          <p:cNvSpPr txBox="1">
            <a:spLocks noGrp="1"/>
          </p:cNvSpPr>
          <p:nvPr>
            <p:ph type="sldNum" idx="12"/>
          </p:nvPr>
        </p:nvSpPr>
        <p:spPr>
          <a:xfrm>
            <a:off x="6553200" y="6356350"/>
            <a:ext cx="2133599" cy="36509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20"/>
          <p:cNvSpPr txBox="1"/>
          <p:nvPr/>
        </p:nvSpPr>
        <p:spPr>
          <a:xfrm>
            <a:off x="4495800" y="277131"/>
            <a:ext cx="4267200" cy="569006"/>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400"/>
              <a:buFont typeface="Calibri"/>
              <a:buNone/>
            </a:pPr>
            <a:r>
              <a:rPr lang="en-US" b="0" i="0" dirty="0">
                <a:solidFill>
                  <a:srgbClr val="201F1E"/>
                </a:solidFill>
                <a:effectLst/>
                <a:latin typeface="Segoe UI" panose="020B0502040204020203" pitchFamily="34" charset="0"/>
              </a:rPr>
              <a:t>SC Technical College System TLT </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October 2020</a:t>
            </a: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g"/><Relationship Id="rId2" Type="http://schemas.openxmlformats.org/officeDocument/2006/relationships/notesSlide" Target="../notesSlides/notesSlide14.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www.rc.edu/" TargetMode="External"/><Relationship Id="rId11" Type="http://schemas.openxmlformats.org/officeDocument/2006/relationships/image" Target="../media/image41.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www.metc.mil/degreebridg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hlcommission.org/Policies/criteria-and-core-component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hyperlink" Target="https://www.mhec.org/convening/multi-state-collaborative-military-credit" TargetMode="Externa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nvest.studentveterans.org/wp-content/uploads/2017/02/NVEST-Report_FINAL.pdf"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nvest.studentveterans.org/wp-content/uploads/2017/02/NVEST-Report_FINAL.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nvest.studentveterans.org/wp-content/uploads/2017/02/NVEST-Report_FINAL.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nvest.studentveterans.org/wp-content/uploads/2017/02/NVEST-Report_FINAL.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census.gov/library/visualizations/2015/comm/veterans-statistics.html" TargetMode="Externa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www.metc.mi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hyperlink" Target="http://www.jodyharmon.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hyperlink" Target="http://www.acenet.edu/news-room/Pages/Onsite-Course-Reviews.aspx" TargetMode="External"/><Relationship Id="rId3" Type="http://schemas.openxmlformats.org/officeDocument/2006/relationships/hyperlink" Target="https://jst.doded.mil/smart/signIn.do" TargetMode="External"/><Relationship Id="rId7" Type="http://schemas.openxmlformats.org/officeDocument/2006/relationships/hyperlink" Target="http://www.acenet.edu/news-room/Pages/Transcripts-for-Military-Personnel.aspx"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www.mcca.org/uploads/ckeditor/files/1_29_16%20MCSS%20Network%20CMVE%20Academic%20Credit(1).pptx" TargetMode="External"/><Relationship Id="rId5" Type="http://schemas.openxmlformats.org/officeDocument/2006/relationships/hyperlink" Target="https://youtu.be/2gLXbMCEe7g" TargetMode="External"/><Relationship Id="rId4" Type="http://schemas.openxmlformats.org/officeDocument/2006/relationships/hyperlink" Target="https://jst.doded.mil/faq.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nationalww2museum.org/learn/education/for-teachers/primary-sources/gi-bill.html"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www.au.af.mil/au/barnes/ccaf/transcripts.asp" TargetMode="External"/><Relationship Id="rId3" Type="http://schemas.openxmlformats.org/officeDocument/2006/relationships/hyperlink" Target="http://www.defense.gov/" TargetMode="External"/><Relationship Id="rId7" Type="http://schemas.openxmlformats.org/officeDocument/2006/relationships/hyperlink" Target="https://jst.doded.mil/smart/signIn.do"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www.archives.gov/veterans/military-service-records/" TargetMode="External"/><Relationship Id="rId5" Type="http://schemas.openxmlformats.org/officeDocument/2006/relationships/hyperlink" Target="https://www.va.gov/" TargetMode="External"/><Relationship Id="rId10" Type="http://schemas.openxmlformats.org/officeDocument/2006/relationships/hyperlink" Target="http://armyu.army.mil/" TargetMode="External"/><Relationship Id="rId4" Type="http://schemas.openxmlformats.org/officeDocument/2006/relationships/hyperlink" Target="http://www.dantes.doded.mil/" TargetMode="External"/><Relationship Id="rId9" Type="http://schemas.openxmlformats.org/officeDocument/2006/relationships/hyperlink" Target="http://www.airuniversity.af.mil/"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cael.org/military-connected-services-serving-the-military-and-student-veterans" TargetMode="External"/><Relationship Id="rId3" Type="http://schemas.openxmlformats.org/officeDocument/2006/relationships/hyperlink" Target="http://www.cael.org/what-we-do/prior-learning-assessment" TargetMode="External"/><Relationship Id="rId7" Type="http://schemas.openxmlformats.org/officeDocument/2006/relationships/hyperlink" Target="http://www.cael.org/"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acenet.edu/higher-education/topics/Pages/Military-Evaluations.aspx" TargetMode="External"/><Relationship Id="rId11" Type="http://schemas.openxmlformats.org/officeDocument/2006/relationships/image" Target="../media/image75.png"/><Relationship Id="rId5" Type="http://schemas.openxmlformats.org/officeDocument/2006/relationships/hyperlink" Target="http://www.acenet.edu/Pages/default.aspx" TargetMode="External"/><Relationship Id="rId10" Type="http://schemas.openxmlformats.org/officeDocument/2006/relationships/image" Target="../media/image74.png"/><Relationship Id="rId4" Type="http://schemas.openxmlformats.org/officeDocument/2006/relationships/hyperlink" Target="http://www.acenet.edu/higher-education/topics/Pages/Credit-for-Prior-Learning.aspx" TargetMode="External"/><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hyperlink" Target="https://www.benefits.va.gov/gibill/veap.asp" TargetMode="External"/><Relationship Id="rId3" Type="http://schemas.openxmlformats.org/officeDocument/2006/relationships/hyperlink" Target="https://www.benefits.va.gov/gibill/post911_gibill.asp" TargetMode="External"/><Relationship Id="rId7" Type="http://schemas.openxmlformats.org/officeDocument/2006/relationships/hyperlink" Target="https://www.benefits.va.gov/gibill/reap.asp"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benefits.va.gov/gibill/education_programs.asp" TargetMode="External"/><Relationship Id="rId11" Type="http://schemas.openxmlformats.org/officeDocument/2006/relationships/hyperlink" Target="https://www.benefits.va.gov/gibill/national_call_to_service.asp" TargetMode="External"/><Relationship Id="rId5" Type="http://schemas.openxmlformats.org/officeDocument/2006/relationships/hyperlink" Target="https://www.benefits.va.gov/gibill/montgomery_bill.asp" TargetMode="External"/><Relationship Id="rId10" Type="http://schemas.openxmlformats.org/officeDocument/2006/relationships/hyperlink" Target="https://www.benefits.va.gov/gibill/national_testing.asp" TargetMode="External"/><Relationship Id="rId4" Type="http://schemas.openxmlformats.org/officeDocument/2006/relationships/hyperlink" Target="https://benefits.va.gov/gibill/forevergibill.asp" TargetMode="External"/><Relationship Id="rId9" Type="http://schemas.openxmlformats.org/officeDocument/2006/relationships/hyperlink" Target="https://www.benefits.va.gov/gibill/survivor_dependent_assistance.asp"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tudentveterans.org/2-uncategorised/669-forevergibil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benefits.va.gov/vocrehab/index.asp"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benefits.va.gov/VOCREHAB/edu_voc_counseling.asp" TargetMode="External"/><Relationship Id="rId5" Type="http://schemas.openxmlformats.org/officeDocument/2006/relationships/hyperlink" Target="https://www.benefits.va.gov/vocrehab/vsoc.asp" TargetMode="External"/><Relationship Id="rId4" Type="http://schemas.openxmlformats.org/officeDocument/2006/relationships/hyperlink" Target="https://www.benefits.va.gov/vocrehab/eligibility_and_entitlement.asp"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ifap.ed.gov/qahome/qaassessments/sap.html" TargetMode="External"/><Relationship Id="rId3" Type="http://schemas.openxmlformats.org/officeDocument/2006/relationships/image" Target="../media/image77.png"/><Relationship Id="rId7" Type="http://schemas.openxmlformats.org/officeDocument/2006/relationships/hyperlink" Target="https://www.benefits.va.gov/GIBILL/forevergibill.asp" TargetMode="External"/><Relationship Id="rId12"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www.va.gov/opa/choiceact/documents/choice-act-summary.pdf" TargetMode="External"/><Relationship Id="rId11" Type="http://schemas.openxmlformats.org/officeDocument/2006/relationships/image" Target="../media/image78.png"/><Relationship Id="rId5" Type="http://schemas.openxmlformats.org/officeDocument/2006/relationships/hyperlink" Target="https://gibill.custhelp.com/app/answers/detail/a_id/1481/~/how-does-a-school-get-a-program-approved-for-gi-bill-benefits?" TargetMode="External"/><Relationship Id="rId10" Type="http://schemas.openxmlformats.org/officeDocument/2006/relationships/hyperlink" Target="http://www.ecfr.gov/cgi-bin/text-idx?SID=05112a4fc174a60cda8527dc1d13416c&amp;mc=true&amp;node=se38.2.21_14201&amp;rgn=div8" TargetMode="External"/><Relationship Id="rId4" Type="http://schemas.openxmlformats.org/officeDocument/2006/relationships/hyperlink" Target="http://www.nasaa-vetseducation.com/Contacts.aspx" TargetMode="External"/><Relationship Id="rId9" Type="http://schemas.openxmlformats.org/officeDocument/2006/relationships/hyperlink" Target="http://www.finaid.org/loans/90-10-rule.p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acenet.edu/news-room/Pages/Military-Guide-Online.aspx" TargetMode="External"/><Relationship Id="rId7" Type="http://schemas.openxmlformats.org/officeDocument/2006/relationships/hyperlink" Target="https://www.cool.navy.mil/usn/"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cool.navy.mil/usmc/" TargetMode="External"/><Relationship Id="rId5" Type="http://schemas.openxmlformats.org/officeDocument/2006/relationships/hyperlink" Target="http://www.mnscu.edu/college-search/public/military" TargetMode="External"/><Relationship Id="rId4" Type="http://schemas.openxmlformats.org/officeDocument/2006/relationships/hyperlink" Target="http://www.mhec.org/sites/mhec.org/files/20161101MCMC_Bridge_Program_Inventory.pdf"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micmveorg.files.wordpress.com/2016/06/credit-for-prior-learning-infograp.pdf" TargetMode="External"/><Relationship Id="rId13" Type="http://schemas.openxmlformats.org/officeDocument/2006/relationships/hyperlink" Target="https://micmveorg.files.wordpress.com/2016/10/mi_military_credit_mapping_summit_sept2017_final-2.pdf" TargetMode="External"/><Relationship Id="rId3" Type="http://schemas.openxmlformats.org/officeDocument/2006/relationships/hyperlink" Target="https://micmve.org/military-equivalency-project/" TargetMode="External"/><Relationship Id="rId7" Type="http://schemas.openxmlformats.org/officeDocument/2006/relationships/hyperlink" Target="https://micmveorg.files.wordpress.com/2016/06/mep-seminar-agenda-print-version1.docx" TargetMode="External"/><Relationship Id="rId12" Type="http://schemas.openxmlformats.org/officeDocument/2006/relationships/hyperlink" Target="https://micmveorg.files.wordpress.com/2016/10/mep-seminar-agenda-sept-2017-final1.pdf"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micmveorg.files.wordpress.com/2016/06/6-2-17-mep-seminar.pptx" TargetMode="External"/><Relationship Id="rId11" Type="http://schemas.openxmlformats.org/officeDocument/2006/relationships/hyperlink" Target="https://micmveorg.files.wordpress.com/2016/06/mep-campus-planning-guide.docx" TargetMode="External"/><Relationship Id="rId5" Type="http://schemas.openxmlformats.org/officeDocument/2006/relationships/hyperlink" Target="https://acenetevents.webex.com/ec3100/eventcenter/recording/recordAction.do?theAction=poprecord&amp;siteurl=acenetevents&amp;entappname=url3100&amp;internalRecordTicket=4832534b00000002bb4b7c0cf2834d60473c183a5ae42e01b0192a9717114916175f20c135ef5bd9&amp;renewticket=0&amp;isurlact=true&amp;format=short&amp;rnd=3960194408&amp;RCID=4cbfa91e554893e87773cd297f0e46ba&amp;rID=156599597&amp;needFilter=false&amp;recordID=156599597&amp;apiname=lsr.php&amp;AT=pb&amp;actappname=ec3100&amp;&amp;SP=EC&amp;entactname=/nbrRecordingURL.do&amp;actname=/eventcenter/frame/g.do" TargetMode="External"/><Relationship Id="rId10" Type="http://schemas.openxmlformats.org/officeDocument/2006/relationships/hyperlink" Target="https://micmveorg.files.wordpress.com/2016/06/coast-guard-sample-jst-1.pdf" TargetMode="External"/><Relationship Id="rId4" Type="http://schemas.openxmlformats.org/officeDocument/2006/relationships/hyperlink" Target="https://youtu.be/mxaszHeXBvg" TargetMode="External"/><Relationship Id="rId9" Type="http://schemas.openxmlformats.org/officeDocument/2006/relationships/hyperlink" Target="https://micmveorg.files.wordpress.com/2016/06/ace_correspondingexhibit.pdf"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ivytech.edu/files/Military-Crosswalk.pdf" TargetMode="External"/><Relationship Id="rId13" Type="http://schemas.openxmlformats.org/officeDocument/2006/relationships/hyperlink" Target="https://micmveorg.files.wordpress.com/2017/09/copy-of-august2016_master-copy-of-vets-workbook-combo-nctc-spc-002.xlsx" TargetMode="External"/><Relationship Id="rId3" Type="http://schemas.openxmlformats.org/officeDocument/2006/relationships/hyperlink" Target="https://micmve.org/military-equivalency-project/mepdigitalresources/" TargetMode="External"/><Relationship Id="rId7" Type="http://schemas.openxmlformats.org/officeDocument/2006/relationships/hyperlink" Target="https://micmveorg.files.wordpress.com/2017/09/skill-level-pay-grade-and-rank-def.pdf" TargetMode="External"/><Relationship Id="rId12" Type="http://schemas.openxmlformats.org/officeDocument/2006/relationships/hyperlink" Target="https://micmveorg.files.wordpress.com/2017/09/copy-of-august2016_-master-copy-of-vets-workbook-combo-atcc-ncc.xlsx"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micmveorg.files.wordpress.com/2017/09/aceterms-and-definitions16jan15.docx" TargetMode="External"/><Relationship Id="rId11" Type="http://schemas.openxmlformats.org/officeDocument/2006/relationships/hyperlink" Target="https://micmveorg.files.wordpress.com/2017/09/mcmc_mastercopyvetsworkbook.xlsx" TargetMode="External"/><Relationship Id="rId5" Type="http://schemas.openxmlformats.org/officeDocument/2006/relationships/hyperlink" Target="https://micmveorg.files.wordpress.com/2017/09/mapping-ace-military-credit-recom.pdf" TargetMode="External"/><Relationship Id="rId10" Type="http://schemas.openxmlformats.org/officeDocument/2006/relationships/hyperlink" Target="https://micmveorg.files.wordpress.com/2017/09/mnacceleratedprocess_february2017.pdf" TargetMode="External"/><Relationship Id="rId4" Type="http://schemas.openxmlformats.org/officeDocument/2006/relationships/hyperlink" Target="https://micmveorg.files.wordpress.com/2017/09/mi_sept2017_mapping_prework_resources-003.pdf" TargetMode="External"/><Relationship Id="rId9" Type="http://schemas.openxmlformats.org/officeDocument/2006/relationships/hyperlink" Target="http://www.kansasregents.org/students/military/credit-for-military-alignmen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hyperlink" Target="http://www.sctechsystem.edu/tlt"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hyperlink" Target="https://www.surveymonkey.com/r/Oct2020TLT"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commons.wikimedia.org/wiki/File:Five_Pointed_Star_Solid.svg"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hello-son.blogspot.com/2010/12/call-91-confusing-time.html" TargetMode="External"/><Relationship Id="rId7" Type="http://schemas.openxmlformats.org/officeDocument/2006/relationships/hyperlink" Target="https://creativecommons.org/licenses/by/3.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flickr.com/photos/usaghumphreys/5189059516/" TargetMode="External"/><Relationship Id="rId5" Type="http://schemas.openxmlformats.org/officeDocument/2006/relationships/image" Target="../media/image14.jpg"/><Relationship Id="rId4"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D9CD-A79D-470E-B2A2-FC60AAB2A291}"/>
              </a:ext>
            </a:extLst>
          </p:cNvPr>
          <p:cNvSpPr>
            <a:spLocks noGrp="1"/>
          </p:cNvSpPr>
          <p:nvPr>
            <p:ph type="ctrTitle"/>
          </p:nvPr>
        </p:nvSpPr>
        <p:spPr>
          <a:xfrm>
            <a:off x="1143000" y="1077818"/>
            <a:ext cx="6858000" cy="533638"/>
          </a:xfrm>
        </p:spPr>
        <p:txBody>
          <a:bodyPr>
            <a:noAutofit/>
          </a:bodyPr>
          <a:lstStyle/>
          <a:p>
            <a:r>
              <a:rPr lang="en-US" sz="3600" cap="small" dirty="0">
                <a:solidFill>
                  <a:srgbClr val="1E3D7D"/>
                </a:solidFill>
              </a:rPr>
              <a:t>WELCOME TO</a:t>
            </a:r>
          </a:p>
        </p:txBody>
      </p:sp>
      <p:pic>
        <p:nvPicPr>
          <p:cNvPr id="5" name="Picture 4" descr="A picture containing drawing&#10;&#10;Description automatically generated">
            <a:extLst>
              <a:ext uri="{FF2B5EF4-FFF2-40B4-BE49-F238E27FC236}">
                <a16:creationId xmlns:a16="http://schemas.microsoft.com/office/drawing/2014/main" id="{AF802CDE-61BC-4D8C-89E8-EEB222F0F4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326" y="1604607"/>
            <a:ext cx="4987348" cy="2700070"/>
          </a:xfrm>
          <a:prstGeom prst="rect">
            <a:avLst/>
          </a:prstGeom>
        </p:spPr>
      </p:pic>
      <p:sp>
        <p:nvSpPr>
          <p:cNvPr id="6" name="TextBox 5">
            <a:extLst>
              <a:ext uri="{FF2B5EF4-FFF2-40B4-BE49-F238E27FC236}">
                <a16:creationId xmlns:a16="http://schemas.microsoft.com/office/drawing/2014/main" id="{60342C65-A25A-4FBE-8365-D51D3579E757}"/>
              </a:ext>
            </a:extLst>
          </p:cNvPr>
          <p:cNvSpPr txBox="1"/>
          <p:nvPr/>
        </p:nvSpPr>
        <p:spPr>
          <a:xfrm>
            <a:off x="1473316" y="4327029"/>
            <a:ext cx="6197367" cy="1446550"/>
          </a:xfrm>
          <a:prstGeom prst="rect">
            <a:avLst/>
          </a:prstGeom>
          <a:noFill/>
        </p:spPr>
        <p:txBody>
          <a:bodyPr wrap="square" rtlCol="0">
            <a:spAutoFit/>
          </a:bodyPr>
          <a:lstStyle/>
          <a:p>
            <a:pPr algn="ctr" defTabSz="685800"/>
            <a:r>
              <a:rPr lang="en-US" sz="1800" b="1" dirty="0">
                <a:effectLst/>
                <a:latin typeface="Calibri" panose="020F0502020204030204" pitchFamily="34" charset="0"/>
                <a:ea typeface="Calibri" panose="020F0502020204030204" pitchFamily="34" charset="0"/>
                <a:cs typeface="Calibri" panose="020F0502020204030204" pitchFamily="34" charset="0"/>
              </a:rPr>
              <a:t>Supporting Collaboration and Structural Change to Support the Military-Connected Student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gn="ctr" defTabSz="685800"/>
            <a:r>
              <a:rPr lang="en-US" sz="1800" dirty="0">
                <a:solidFill>
                  <a:prstClr val="black"/>
                </a:solidFill>
                <a:latin typeface="Calibri Light" panose="020F0302020204030204"/>
              </a:rPr>
              <a:t>Bob James</a:t>
            </a:r>
          </a:p>
          <a:p>
            <a:pPr algn="ctr" defTabSz="685800"/>
            <a:r>
              <a:rPr lang="en-US" sz="1600">
                <a:solidFill>
                  <a:prstClr val="black"/>
                </a:solidFill>
                <a:latin typeface="Calibri Light" panose="020F0302020204030204"/>
              </a:rPr>
              <a:t>October 20, </a:t>
            </a:r>
            <a:r>
              <a:rPr lang="en-US" sz="1600" dirty="0">
                <a:solidFill>
                  <a:prstClr val="black"/>
                </a:solidFill>
                <a:latin typeface="Calibri Light" panose="020F0302020204030204"/>
              </a:rPr>
              <a:t>2020</a:t>
            </a:r>
          </a:p>
          <a:p>
            <a:pPr algn="ctr" defTabSz="685800"/>
            <a:r>
              <a:rPr lang="en-US" sz="1600" dirty="0">
                <a:solidFill>
                  <a:prstClr val="black"/>
                </a:solidFill>
                <a:latin typeface="Calibri Light" panose="020F0302020204030204"/>
              </a:rPr>
              <a:t>2:30pm</a:t>
            </a:r>
          </a:p>
        </p:txBody>
      </p:sp>
    </p:spTree>
    <p:extLst>
      <p:ext uri="{BB962C8B-B14F-4D97-AF65-F5344CB8AC3E}">
        <p14:creationId xmlns:p14="http://schemas.microsoft.com/office/powerpoint/2010/main" val="29780900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body" idx="1"/>
          </p:nvPr>
        </p:nvSpPr>
        <p:spPr>
          <a:xfrm>
            <a:off x="2047193" y="4530290"/>
            <a:ext cx="2303186" cy="356877"/>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220"/>
              <a:buFont typeface="Arial"/>
              <a:buNone/>
            </a:pPr>
            <a:r>
              <a:rPr lang="en-US" sz="1400" dirty="0">
                <a:solidFill>
                  <a:srgbClr val="FF6600"/>
                </a:solidFill>
                <a:latin typeface="Arial" panose="020B0604020202020204" pitchFamily="34" charset="0"/>
                <a:cs typeface="Arial" panose="020B0604020202020204" pitchFamily="34" charset="0"/>
                <a:sym typeface="Calibri"/>
              </a:rPr>
              <a:t>Bronze level: Complete 3</a:t>
            </a:r>
            <a:endParaRPr sz="1400" dirty="0">
              <a:solidFill>
                <a:srgbClr val="000000"/>
              </a:solidFill>
              <a:latin typeface="Arial" panose="020B0604020202020204" pitchFamily="34" charset="0"/>
              <a:cs typeface="Arial" panose="020B0604020202020204" pitchFamily="34" charset="0"/>
              <a:sym typeface="Calibri"/>
            </a:endParaRPr>
          </a:p>
          <a:p>
            <a:pPr marL="0" lvl="0" indent="0" algn="ctr" rtl="0">
              <a:lnSpc>
                <a:spcPct val="80000"/>
              </a:lnSpc>
              <a:spcBef>
                <a:spcPts val="840"/>
              </a:spcBef>
              <a:spcAft>
                <a:spcPts val="0"/>
              </a:spcAft>
              <a:buSzPts val="647"/>
              <a:buFont typeface="Arial"/>
              <a:buNone/>
            </a:pPr>
            <a:endParaRPr sz="647" dirty="0">
              <a:latin typeface="Calibri"/>
              <a:ea typeface="Calibri"/>
              <a:cs typeface="Calibri"/>
              <a:sym typeface="Calibri"/>
            </a:endParaRPr>
          </a:p>
        </p:txBody>
      </p:sp>
      <p:pic>
        <p:nvPicPr>
          <p:cNvPr id="209" name="Google Shape;209;p31" descr="MVAA gold Veteran-Friendly Schools graphic"/>
          <p:cNvPicPr preferRelativeResize="0"/>
          <p:nvPr/>
        </p:nvPicPr>
        <p:blipFill rotWithShape="1">
          <a:blip r:embed="rId3">
            <a:alphaModFix/>
          </a:blip>
          <a:srcRect/>
          <a:stretch/>
        </p:blipFill>
        <p:spPr>
          <a:xfrm>
            <a:off x="1093697" y="1459453"/>
            <a:ext cx="938981" cy="998844"/>
          </a:xfrm>
          <a:prstGeom prst="rect">
            <a:avLst/>
          </a:prstGeom>
          <a:noFill/>
          <a:ln>
            <a:noFill/>
          </a:ln>
        </p:spPr>
      </p:pic>
      <p:pic>
        <p:nvPicPr>
          <p:cNvPr id="210" name="Google Shape;210;p31" descr="MVAA silver Veteran-Friendly Schools graphic"/>
          <p:cNvPicPr preferRelativeResize="0"/>
          <p:nvPr/>
        </p:nvPicPr>
        <p:blipFill rotWithShape="1">
          <a:blip r:embed="rId4">
            <a:alphaModFix/>
          </a:blip>
          <a:srcRect/>
          <a:stretch/>
        </p:blipFill>
        <p:spPr>
          <a:xfrm>
            <a:off x="949238" y="2536519"/>
            <a:ext cx="1227898" cy="1584687"/>
          </a:xfrm>
          <a:prstGeom prst="rect">
            <a:avLst/>
          </a:prstGeom>
          <a:noFill/>
          <a:ln>
            <a:noFill/>
          </a:ln>
        </p:spPr>
      </p:pic>
      <p:pic>
        <p:nvPicPr>
          <p:cNvPr id="211" name="Google Shape;211;p31" descr="MVAA bronze Veteran-Friendly Schools graphic"/>
          <p:cNvPicPr preferRelativeResize="0"/>
          <p:nvPr/>
        </p:nvPicPr>
        <p:blipFill rotWithShape="1">
          <a:blip r:embed="rId5">
            <a:alphaModFix/>
          </a:blip>
          <a:srcRect/>
          <a:stretch/>
        </p:blipFill>
        <p:spPr>
          <a:xfrm>
            <a:off x="877008" y="3836149"/>
            <a:ext cx="1372357" cy="1774647"/>
          </a:xfrm>
          <a:prstGeom prst="rect">
            <a:avLst/>
          </a:prstGeom>
          <a:noFill/>
          <a:ln>
            <a:noFill/>
          </a:ln>
        </p:spPr>
      </p:pic>
      <p:sp>
        <p:nvSpPr>
          <p:cNvPr id="212" name="Google Shape;212;p31"/>
          <p:cNvSpPr txBox="1"/>
          <p:nvPr/>
        </p:nvSpPr>
        <p:spPr>
          <a:xfrm>
            <a:off x="189050" y="670567"/>
            <a:ext cx="9144000" cy="48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MVAA Veteran-Friendly Schools Program Criteria</a:t>
            </a: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BD593CB9-FCEC-4A54-ADF8-C6717D0669BF}"/>
              </a:ext>
            </a:extLst>
          </p:cNvPr>
          <p:cNvSpPr txBox="1"/>
          <p:nvPr/>
        </p:nvSpPr>
        <p:spPr>
          <a:xfrm>
            <a:off x="2018505" y="3101831"/>
            <a:ext cx="2125903" cy="307777"/>
          </a:xfrm>
          <a:prstGeom prst="rect">
            <a:avLst/>
          </a:prstGeom>
          <a:noFill/>
        </p:spPr>
        <p:txBody>
          <a:bodyPr wrap="none" rtlCol="0">
            <a:spAutoFit/>
          </a:bodyPr>
          <a:lstStyle/>
          <a:p>
            <a:r>
              <a:rPr lang="en-US" dirty="0">
                <a:solidFill>
                  <a:srgbClr val="666699"/>
                </a:solidFill>
              </a:rPr>
              <a:t>Silver Level: Complete 4</a:t>
            </a:r>
          </a:p>
        </p:txBody>
      </p:sp>
      <p:sp>
        <p:nvSpPr>
          <p:cNvPr id="7" name="TextBox 6">
            <a:extLst>
              <a:ext uri="{FF2B5EF4-FFF2-40B4-BE49-F238E27FC236}">
                <a16:creationId xmlns:a16="http://schemas.microsoft.com/office/drawing/2014/main" id="{40D1B4F9-95E1-408D-BB34-D7B35C405305}"/>
              </a:ext>
            </a:extLst>
          </p:cNvPr>
          <p:cNvSpPr txBox="1"/>
          <p:nvPr/>
        </p:nvSpPr>
        <p:spPr>
          <a:xfrm>
            <a:off x="2114857" y="1696235"/>
            <a:ext cx="2055371" cy="307777"/>
          </a:xfrm>
          <a:prstGeom prst="rect">
            <a:avLst/>
          </a:prstGeom>
          <a:noFill/>
        </p:spPr>
        <p:txBody>
          <a:bodyPr wrap="none" rtlCol="0">
            <a:spAutoFit/>
          </a:bodyPr>
          <a:lstStyle/>
          <a:p>
            <a:r>
              <a:rPr lang="en-US" dirty="0">
                <a:solidFill>
                  <a:srgbClr val="FF9900"/>
                </a:solidFill>
              </a:rPr>
              <a:t>Gold Level: Complete 6</a:t>
            </a:r>
          </a:p>
        </p:txBody>
      </p:sp>
      <p:sp>
        <p:nvSpPr>
          <p:cNvPr id="9" name="Rectangle 8">
            <a:extLst>
              <a:ext uri="{FF2B5EF4-FFF2-40B4-BE49-F238E27FC236}">
                <a16:creationId xmlns:a16="http://schemas.microsoft.com/office/drawing/2014/main" id="{C03AF16E-B7D0-4D61-B2A6-A2A773F0D5A8}"/>
              </a:ext>
            </a:extLst>
          </p:cNvPr>
          <p:cNvSpPr/>
          <p:nvPr/>
        </p:nvSpPr>
        <p:spPr>
          <a:xfrm>
            <a:off x="626805" y="6134799"/>
            <a:ext cx="3841116" cy="307777"/>
          </a:xfrm>
          <a:prstGeom prst="rect">
            <a:avLst/>
          </a:prstGeom>
        </p:spPr>
        <p:txBody>
          <a:bodyPr wrap="none">
            <a:spAutoFit/>
          </a:bodyPr>
          <a:lstStyle/>
          <a:p>
            <a:pPr lvl="0">
              <a:buSzPts val="1200"/>
            </a:pPr>
            <a:r>
              <a:rPr lang="en-US" dirty="0">
                <a:latin typeface="Calibri"/>
                <a:ea typeface="Calibri"/>
                <a:cs typeface="Calibri"/>
                <a:sym typeface="Calibri"/>
              </a:rPr>
              <a:t>Source: Michigan Veterans Affairs Agency (MVAA)</a:t>
            </a:r>
            <a:endParaRPr lang="en-US" sz="1600" dirty="0"/>
          </a:p>
        </p:txBody>
      </p:sp>
      <p:sp>
        <p:nvSpPr>
          <p:cNvPr id="2" name="Rectangle 1">
            <a:extLst>
              <a:ext uri="{FF2B5EF4-FFF2-40B4-BE49-F238E27FC236}">
                <a16:creationId xmlns:a16="http://schemas.microsoft.com/office/drawing/2014/main" id="{C39410DA-5F5E-49A1-B18C-4B709ECCBCF7}"/>
              </a:ext>
            </a:extLst>
          </p:cNvPr>
          <p:cNvSpPr/>
          <p:nvPr/>
        </p:nvSpPr>
        <p:spPr>
          <a:xfrm>
            <a:off x="4761050" y="1696235"/>
            <a:ext cx="3995014" cy="4247317"/>
          </a:xfrm>
          <a:prstGeom prst="rect">
            <a:avLst/>
          </a:prstGeom>
        </p:spPr>
        <p:txBody>
          <a:bodyPr wrap="square">
            <a:spAutoFit/>
          </a:bodyPr>
          <a:lstStyle/>
          <a:p>
            <a:pPr lvl="0">
              <a:buSzPts val="1400"/>
            </a:pPr>
            <a:r>
              <a:rPr lang="en-US" dirty="0">
                <a:latin typeface="Calibri"/>
                <a:ea typeface="Calibri"/>
                <a:cs typeface="Calibri"/>
                <a:sym typeface="Calibri"/>
              </a:rPr>
              <a:t>1. Established process for identification of current student veterans.</a:t>
            </a:r>
          </a:p>
          <a:p>
            <a:pPr lvl="0">
              <a:buSzPts val="1400"/>
            </a:pPr>
            <a:endParaRPr lang="en-US" sz="1800" dirty="0">
              <a:latin typeface="Calibri"/>
              <a:ea typeface="Calibri"/>
              <a:cs typeface="Calibri"/>
              <a:sym typeface="Calibri"/>
            </a:endParaRPr>
          </a:p>
          <a:p>
            <a:pPr lvl="0">
              <a:buSzPts val="1400"/>
            </a:pPr>
            <a:r>
              <a:rPr lang="en-US" dirty="0">
                <a:latin typeface="Calibri"/>
                <a:ea typeface="Calibri"/>
                <a:cs typeface="Calibri"/>
                <a:sym typeface="Calibri"/>
              </a:rPr>
              <a:t>2. Veteran-specific website.</a:t>
            </a:r>
            <a:endParaRPr lang="en-US" sz="1800" dirty="0">
              <a:latin typeface="Calibri"/>
              <a:ea typeface="Calibri"/>
              <a:cs typeface="Calibri"/>
              <a:sym typeface="Calibri"/>
            </a:endParaRPr>
          </a:p>
          <a:p>
            <a:pPr lvl="0">
              <a:buSzPts val="1400"/>
            </a:pPr>
            <a:endParaRPr lang="en-US" dirty="0">
              <a:latin typeface="Calibri"/>
              <a:ea typeface="Calibri"/>
              <a:cs typeface="Calibri"/>
              <a:sym typeface="Calibri"/>
            </a:endParaRPr>
          </a:p>
          <a:p>
            <a:pPr lvl="0">
              <a:buSzPts val="1400"/>
            </a:pPr>
            <a:r>
              <a:rPr lang="en-US" dirty="0">
                <a:latin typeface="Calibri"/>
                <a:ea typeface="Calibri"/>
                <a:cs typeface="Calibri"/>
                <a:sym typeface="Calibri"/>
              </a:rPr>
              <a:t>3. Active student-operated veterans club or association.</a:t>
            </a:r>
            <a:endParaRPr lang="en-US" sz="1800" dirty="0">
              <a:latin typeface="Calibri"/>
              <a:ea typeface="Calibri"/>
              <a:cs typeface="Calibri"/>
              <a:sym typeface="Calibri"/>
            </a:endParaRPr>
          </a:p>
          <a:p>
            <a:pPr lvl="0">
              <a:buSzPts val="1400"/>
            </a:pPr>
            <a:endParaRPr lang="en-US" dirty="0">
              <a:latin typeface="Calibri"/>
              <a:ea typeface="Calibri"/>
              <a:cs typeface="Calibri"/>
              <a:sym typeface="Calibri"/>
            </a:endParaRPr>
          </a:p>
          <a:p>
            <a:pPr lvl="0">
              <a:buSzPts val="1400"/>
            </a:pPr>
            <a:r>
              <a:rPr lang="en-US" dirty="0">
                <a:latin typeface="Calibri"/>
                <a:ea typeface="Calibri"/>
                <a:cs typeface="Calibri"/>
                <a:sym typeface="Calibri"/>
              </a:rPr>
              <a:t>4. Veteran-specific career services, resources, advising and/or outcome monitoring</a:t>
            </a:r>
          </a:p>
          <a:p>
            <a:pPr lvl="0">
              <a:buSzPts val="1400"/>
            </a:pPr>
            <a:endParaRPr lang="en-US" dirty="0">
              <a:latin typeface="Calibri"/>
              <a:ea typeface="Calibri"/>
              <a:cs typeface="Calibri"/>
              <a:sym typeface="Calibri"/>
            </a:endParaRPr>
          </a:p>
          <a:p>
            <a:pPr lvl="0">
              <a:buSzPts val="1400"/>
            </a:pPr>
            <a:r>
              <a:rPr lang="en-US" dirty="0">
                <a:latin typeface="Calibri"/>
                <a:ea typeface="Calibri"/>
                <a:cs typeface="Calibri"/>
                <a:sym typeface="Calibri"/>
              </a:rPr>
              <a:t>5. On-campus veteran’s coordinator and/or designated staff point of contact.</a:t>
            </a:r>
            <a:endParaRPr lang="en-US" sz="1800" dirty="0">
              <a:latin typeface="Calibri"/>
              <a:ea typeface="Calibri"/>
              <a:cs typeface="Calibri"/>
              <a:sym typeface="Calibri"/>
            </a:endParaRPr>
          </a:p>
          <a:p>
            <a:pPr lvl="0">
              <a:buSzPts val="1400"/>
            </a:pPr>
            <a:endParaRPr lang="en-US" dirty="0">
              <a:latin typeface="Calibri"/>
              <a:ea typeface="Calibri"/>
              <a:cs typeface="Calibri"/>
              <a:sym typeface="Calibri"/>
            </a:endParaRPr>
          </a:p>
          <a:p>
            <a:pPr lvl="0">
              <a:buSzPts val="1400"/>
            </a:pPr>
            <a:r>
              <a:rPr lang="en-US" dirty="0">
                <a:latin typeface="Calibri"/>
                <a:ea typeface="Calibri"/>
                <a:cs typeface="Calibri"/>
                <a:sym typeface="Calibri"/>
              </a:rPr>
              <a:t>6. System to evaluate and award credit based on prior military training and experience.</a:t>
            </a:r>
            <a:endParaRPr lang="en-US" sz="1800" dirty="0">
              <a:latin typeface="Calibri"/>
              <a:ea typeface="Calibri"/>
              <a:cs typeface="Calibri"/>
              <a:sym typeface="Calibri"/>
            </a:endParaRPr>
          </a:p>
          <a:p>
            <a:pPr lvl="0">
              <a:buSzPts val="1400"/>
            </a:pPr>
            <a:endParaRPr lang="en-US" dirty="0">
              <a:latin typeface="Calibri"/>
              <a:ea typeface="Calibri"/>
              <a:cs typeface="Calibri"/>
              <a:sym typeface="Calibri"/>
            </a:endParaRPr>
          </a:p>
          <a:p>
            <a:pPr lvl="0">
              <a:buSzPts val="1400"/>
            </a:pPr>
            <a:r>
              <a:rPr lang="en-US" dirty="0">
                <a:latin typeface="Calibri"/>
                <a:ea typeface="Calibri"/>
                <a:cs typeface="Calibri"/>
                <a:sym typeface="Calibri"/>
              </a:rPr>
              <a:t>7. Monitoring and evaluation of student veteran academic retention, transfer and graduation rates. </a:t>
            </a:r>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body" idx="1"/>
          </p:nvPr>
        </p:nvSpPr>
        <p:spPr>
          <a:xfrm>
            <a:off x="1991762" y="4417890"/>
            <a:ext cx="1372357" cy="356877"/>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220"/>
              <a:buFont typeface="Arial"/>
              <a:buNone/>
            </a:pPr>
            <a:r>
              <a:rPr lang="en-US" sz="1400" dirty="0">
                <a:solidFill>
                  <a:srgbClr val="FF6600"/>
                </a:solidFill>
                <a:latin typeface="Arial" panose="020B0604020202020204" pitchFamily="34" charset="0"/>
                <a:cs typeface="Arial" panose="020B0604020202020204" pitchFamily="34" charset="0"/>
                <a:sym typeface="Calibri"/>
              </a:rPr>
              <a:t>Bronze level</a:t>
            </a:r>
            <a:endParaRPr sz="1400" dirty="0">
              <a:solidFill>
                <a:srgbClr val="000000"/>
              </a:solidFill>
              <a:latin typeface="Arial" panose="020B0604020202020204" pitchFamily="34" charset="0"/>
              <a:cs typeface="Arial" panose="020B0604020202020204" pitchFamily="34" charset="0"/>
              <a:sym typeface="Calibri"/>
            </a:endParaRPr>
          </a:p>
          <a:p>
            <a:pPr marL="0" lvl="0" indent="0" algn="ctr" rtl="0">
              <a:lnSpc>
                <a:spcPct val="80000"/>
              </a:lnSpc>
              <a:spcBef>
                <a:spcPts val="840"/>
              </a:spcBef>
              <a:spcAft>
                <a:spcPts val="0"/>
              </a:spcAft>
              <a:buSzPts val="647"/>
              <a:buFont typeface="Arial"/>
              <a:buNone/>
            </a:pPr>
            <a:endParaRPr sz="647" dirty="0">
              <a:latin typeface="Calibri"/>
              <a:ea typeface="Calibri"/>
              <a:cs typeface="Calibri"/>
              <a:sym typeface="Calibri"/>
            </a:endParaRPr>
          </a:p>
        </p:txBody>
      </p:sp>
      <p:pic>
        <p:nvPicPr>
          <p:cNvPr id="209" name="Google Shape;209;p31" descr="MVAA gold Veteran-Friendly Schools graphic"/>
          <p:cNvPicPr preferRelativeResize="0"/>
          <p:nvPr/>
        </p:nvPicPr>
        <p:blipFill rotWithShape="1">
          <a:blip r:embed="rId3">
            <a:alphaModFix/>
          </a:blip>
          <a:srcRect/>
          <a:stretch/>
        </p:blipFill>
        <p:spPr>
          <a:xfrm>
            <a:off x="785124" y="1459453"/>
            <a:ext cx="938981" cy="998844"/>
          </a:xfrm>
          <a:prstGeom prst="rect">
            <a:avLst/>
          </a:prstGeom>
          <a:noFill/>
          <a:ln>
            <a:noFill/>
          </a:ln>
        </p:spPr>
      </p:pic>
      <p:pic>
        <p:nvPicPr>
          <p:cNvPr id="210" name="Google Shape;210;p31" descr="MVAA silver Veteran-Friendly Schools graphic"/>
          <p:cNvPicPr preferRelativeResize="0"/>
          <p:nvPr/>
        </p:nvPicPr>
        <p:blipFill rotWithShape="1">
          <a:blip r:embed="rId4">
            <a:alphaModFix/>
          </a:blip>
          <a:srcRect/>
          <a:stretch/>
        </p:blipFill>
        <p:spPr>
          <a:xfrm>
            <a:off x="711511" y="2512978"/>
            <a:ext cx="1227898" cy="1584687"/>
          </a:xfrm>
          <a:prstGeom prst="rect">
            <a:avLst/>
          </a:prstGeom>
          <a:noFill/>
          <a:ln>
            <a:noFill/>
          </a:ln>
        </p:spPr>
      </p:pic>
      <p:pic>
        <p:nvPicPr>
          <p:cNvPr id="211" name="Google Shape;211;p31" descr="MVAA bronze Veteran-Friendly Schools graphic"/>
          <p:cNvPicPr preferRelativeResize="0"/>
          <p:nvPr/>
        </p:nvPicPr>
        <p:blipFill rotWithShape="1">
          <a:blip r:embed="rId5">
            <a:alphaModFix/>
          </a:blip>
          <a:srcRect/>
          <a:stretch/>
        </p:blipFill>
        <p:spPr>
          <a:xfrm>
            <a:off x="639282" y="3944828"/>
            <a:ext cx="1372357" cy="1774647"/>
          </a:xfrm>
          <a:prstGeom prst="rect">
            <a:avLst/>
          </a:prstGeom>
          <a:noFill/>
          <a:ln>
            <a:noFill/>
          </a:ln>
        </p:spPr>
      </p:pic>
      <p:sp>
        <p:nvSpPr>
          <p:cNvPr id="212" name="Google Shape;212;p31"/>
          <p:cNvSpPr txBox="1"/>
          <p:nvPr/>
        </p:nvSpPr>
        <p:spPr>
          <a:xfrm>
            <a:off x="189050" y="670567"/>
            <a:ext cx="9144000" cy="48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dirty="0">
                <a:solidFill>
                  <a:schemeClr val="dk1"/>
                </a:solidFill>
                <a:latin typeface="Times New Roman"/>
                <a:ea typeface="Times New Roman"/>
                <a:cs typeface="Times New Roman"/>
                <a:sym typeface="Times New Roman"/>
              </a:rPr>
              <a:t>Veteran-Friendly Employer Program Criteria</a:t>
            </a: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BD593CB9-FCEC-4A54-ADF8-C6717D0669BF}"/>
              </a:ext>
            </a:extLst>
          </p:cNvPr>
          <p:cNvSpPr txBox="1"/>
          <p:nvPr/>
        </p:nvSpPr>
        <p:spPr>
          <a:xfrm>
            <a:off x="1991762" y="3032974"/>
            <a:ext cx="1111202" cy="307777"/>
          </a:xfrm>
          <a:prstGeom prst="rect">
            <a:avLst/>
          </a:prstGeom>
          <a:noFill/>
        </p:spPr>
        <p:txBody>
          <a:bodyPr wrap="none" rtlCol="0">
            <a:spAutoFit/>
          </a:bodyPr>
          <a:lstStyle/>
          <a:p>
            <a:r>
              <a:rPr lang="en-US" dirty="0">
                <a:solidFill>
                  <a:srgbClr val="666699"/>
                </a:solidFill>
              </a:rPr>
              <a:t>Silver Level</a:t>
            </a:r>
          </a:p>
        </p:txBody>
      </p:sp>
      <p:sp>
        <p:nvSpPr>
          <p:cNvPr id="7" name="TextBox 6">
            <a:extLst>
              <a:ext uri="{FF2B5EF4-FFF2-40B4-BE49-F238E27FC236}">
                <a16:creationId xmlns:a16="http://schemas.microsoft.com/office/drawing/2014/main" id="{40D1B4F9-95E1-408D-BB34-D7B35C405305}"/>
              </a:ext>
            </a:extLst>
          </p:cNvPr>
          <p:cNvSpPr txBox="1"/>
          <p:nvPr/>
        </p:nvSpPr>
        <p:spPr>
          <a:xfrm>
            <a:off x="1939409" y="1771949"/>
            <a:ext cx="1040670" cy="307777"/>
          </a:xfrm>
          <a:prstGeom prst="rect">
            <a:avLst/>
          </a:prstGeom>
          <a:noFill/>
        </p:spPr>
        <p:txBody>
          <a:bodyPr wrap="none" rtlCol="0">
            <a:spAutoFit/>
          </a:bodyPr>
          <a:lstStyle/>
          <a:p>
            <a:r>
              <a:rPr lang="en-US" dirty="0">
                <a:solidFill>
                  <a:srgbClr val="FF9900"/>
                </a:solidFill>
              </a:rPr>
              <a:t>Gold Level</a:t>
            </a:r>
          </a:p>
        </p:txBody>
      </p:sp>
      <p:sp>
        <p:nvSpPr>
          <p:cNvPr id="9" name="Rectangle 8">
            <a:extLst>
              <a:ext uri="{FF2B5EF4-FFF2-40B4-BE49-F238E27FC236}">
                <a16:creationId xmlns:a16="http://schemas.microsoft.com/office/drawing/2014/main" id="{C03AF16E-B7D0-4D61-B2A6-A2A773F0D5A8}"/>
              </a:ext>
            </a:extLst>
          </p:cNvPr>
          <p:cNvSpPr/>
          <p:nvPr/>
        </p:nvSpPr>
        <p:spPr>
          <a:xfrm>
            <a:off x="626805" y="6134799"/>
            <a:ext cx="3841116" cy="307777"/>
          </a:xfrm>
          <a:prstGeom prst="rect">
            <a:avLst/>
          </a:prstGeom>
        </p:spPr>
        <p:txBody>
          <a:bodyPr wrap="none">
            <a:spAutoFit/>
          </a:bodyPr>
          <a:lstStyle/>
          <a:p>
            <a:pPr lvl="0">
              <a:buSzPts val="1200"/>
            </a:pPr>
            <a:r>
              <a:rPr lang="en-US" dirty="0">
                <a:latin typeface="Calibri"/>
                <a:ea typeface="Calibri"/>
                <a:cs typeface="Calibri"/>
                <a:sym typeface="Calibri"/>
              </a:rPr>
              <a:t>Source: Michigan Veterans Affairs Agency (MVAA)</a:t>
            </a:r>
            <a:endParaRPr lang="en-US" sz="1600" dirty="0"/>
          </a:p>
        </p:txBody>
      </p:sp>
      <p:sp>
        <p:nvSpPr>
          <p:cNvPr id="2" name="Rectangle 1">
            <a:extLst>
              <a:ext uri="{FF2B5EF4-FFF2-40B4-BE49-F238E27FC236}">
                <a16:creationId xmlns:a16="http://schemas.microsoft.com/office/drawing/2014/main" id="{649EFF66-C770-4FAC-90E8-17F2D8355561}"/>
              </a:ext>
            </a:extLst>
          </p:cNvPr>
          <p:cNvSpPr/>
          <p:nvPr/>
        </p:nvSpPr>
        <p:spPr>
          <a:xfrm>
            <a:off x="3860489" y="1355341"/>
            <a:ext cx="4572000" cy="4832092"/>
          </a:xfrm>
          <a:prstGeom prst="rect">
            <a:avLst/>
          </a:prstGeom>
        </p:spPr>
        <p:txBody>
          <a:bodyPr>
            <a:spAutoFit/>
          </a:bodyPr>
          <a:lstStyle/>
          <a:p>
            <a:pPr>
              <a:buFont typeface="Arial" panose="020B0604020202020204" pitchFamily="34" charset="0"/>
              <a:buChar char="•"/>
            </a:pPr>
            <a:r>
              <a:rPr lang="en-US" dirty="0">
                <a:solidFill>
                  <a:schemeClr val="tx1"/>
                </a:solidFill>
                <a:latin typeface="Roboto" panose="020B0604020202020204" charset="0"/>
              </a:rPr>
              <a:t>Hiring veterans is not only the right thing to do, it also makes good business sense. Veterans bring skills, an outstanding work ethic and a solid foundation of values to the workplace and become highly productive employees. </a:t>
            </a:r>
          </a:p>
          <a:p>
            <a:endParaRPr lang="en-US" dirty="0">
              <a:solidFill>
                <a:schemeClr val="tx1"/>
              </a:solidFill>
              <a:latin typeface="Roboto" panose="020B0604020202020204" charset="0"/>
            </a:endParaRPr>
          </a:p>
          <a:p>
            <a:r>
              <a:rPr lang="en-US" dirty="0">
                <a:solidFill>
                  <a:schemeClr val="tx1"/>
                </a:solidFill>
                <a:latin typeface="Roboto" panose="020B0604020202020204" charset="0"/>
              </a:rPr>
              <a:t>By becoming a MVAA Certified Veteran- Friendly Employer, we are declaring to the veteran community that we recognize the importance of hiring veterans and we pledge to uphold the following agreement:</a:t>
            </a:r>
          </a:p>
          <a:p>
            <a:pPr lvl="2">
              <a:buFont typeface="Arial" panose="020B0604020202020204" pitchFamily="34" charset="0"/>
              <a:buChar char="•"/>
            </a:pPr>
            <a:endParaRPr lang="en-US" dirty="0">
              <a:solidFill>
                <a:schemeClr val="tx1"/>
              </a:solidFill>
              <a:latin typeface="Roboto" panose="020B0604020202020204" charset="0"/>
            </a:endParaRPr>
          </a:p>
          <a:p>
            <a:pPr lvl="2">
              <a:buFont typeface="Arial" panose="020B0604020202020204" pitchFamily="34" charset="0"/>
              <a:buChar char="•"/>
            </a:pPr>
            <a:r>
              <a:rPr lang="en-US" dirty="0">
                <a:solidFill>
                  <a:schemeClr val="tx1"/>
                </a:solidFill>
                <a:latin typeface="Roboto" panose="020B0604020202020204" charset="0"/>
              </a:rPr>
              <a:t>We will actively seek out veteran applicants and encourage them to seek employment with our organization.</a:t>
            </a:r>
          </a:p>
          <a:p>
            <a:pPr>
              <a:buFont typeface="Arial" panose="020B0604020202020204" pitchFamily="34" charset="0"/>
              <a:buChar char="•"/>
            </a:pPr>
            <a:endParaRPr lang="en-US" dirty="0">
              <a:solidFill>
                <a:schemeClr val="tx1"/>
              </a:solidFill>
              <a:latin typeface="Roboto" panose="020B0604020202020204" charset="0"/>
            </a:endParaRPr>
          </a:p>
          <a:p>
            <a:pPr>
              <a:buFont typeface="Arial" panose="020B0604020202020204" pitchFamily="34" charset="0"/>
              <a:buChar char="•"/>
            </a:pPr>
            <a:r>
              <a:rPr lang="en-US" dirty="0">
                <a:solidFill>
                  <a:schemeClr val="tx1"/>
                </a:solidFill>
                <a:latin typeface="Roboto" panose="020B0604020202020204" charset="0"/>
              </a:rPr>
              <a:t>We will educate our managers and supervisors on the value of hiring veterans, and provide them with the tools they need to effectively manage veteran employees.</a:t>
            </a:r>
          </a:p>
          <a:p>
            <a:pPr>
              <a:buFont typeface="Arial" panose="020B0604020202020204" pitchFamily="34" charset="0"/>
              <a:buChar char="•"/>
            </a:pPr>
            <a:endParaRPr lang="en-US" dirty="0">
              <a:solidFill>
                <a:schemeClr val="tx1"/>
              </a:solidFill>
              <a:latin typeface="Roboto" panose="020B0604020202020204" charset="0"/>
            </a:endParaRPr>
          </a:p>
          <a:p>
            <a:pPr>
              <a:buFont typeface="Arial" panose="020B0604020202020204" pitchFamily="34" charset="0"/>
              <a:buChar char="•"/>
            </a:pPr>
            <a:r>
              <a:rPr lang="en-US" dirty="0">
                <a:solidFill>
                  <a:schemeClr val="tx1"/>
                </a:solidFill>
                <a:latin typeface="Roboto" panose="020B0604020202020204" charset="0"/>
              </a:rPr>
              <a:t>We will continually recognize and support our country's veterans and their families in appreciation for their service and sacrifice to our county.</a:t>
            </a:r>
          </a:p>
        </p:txBody>
      </p:sp>
    </p:spTree>
    <p:extLst>
      <p:ext uri="{BB962C8B-B14F-4D97-AF65-F5344CB8AC3E}">
        <p14:creationId xmlns:p14="http://schemas.microsoft.com/office/powerpoint/2010/main" val="27161549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pic>
        <p:nvPicPr>
          <p:cNvPr id="2" name="Picture 1">
            <a:extLst>
              <a:ext uri="{FF2B5EF4-FFF2-40B4-BE49-F238E27FC236}">
                <a16:creationId xmlns:a16="http://schemas.microsoft.com/office/drawing/2014/main" id="{FDC3D899-F3C1-4490-8858-EE1196BB4813}"/>
              </a:ext>
            </a:extLst>
          </p:cNvPr>
          <p:cNvPicPr>
            <a:picLocks noChangeAspect="1"/>
          </p:cNvPicPr>
          <p:nvPr/>
        </p:nvPicPr>
        <p:blipFill>
          <a:blip r:embed="rId4"/>
          <a:stretch>
            <a:fillRect/>
          </a:stretch>
        </p:blipFill>
        <p:spPr>
          <a:xfrm>
            <a:off x="3977213" y="1325192"/>
            <a:ext cx="4938188" cy="5401524"/>
          </a:xfrm>
          <a:prstGeom prst="rect">
            <a:avLst/>
          </a:prstGeom>
        </p:spPr>
      </p:pic>
      <p:sp>
        <p:nvSpPr>
          <p:cNvPr id="226" name="Google Shape;226;p33"/>
          <p:cNvSpPr txBox="1">
            <a:spLocks noGrp="1"/>
          </p:cNvSpPr>
          <p:nvPr>
            <p:ph type="title"/>
          </p:nvPr>
        </p:nvSpPr>
        <p:spPr>
          <a:xfrm>
            <a:off x="685800" y="1524000"/>
            <a:ext cx="4572000" cy="297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000"/>
              <a:buFont typeface="Calibri"/>
              <a:buNone/>
            </a:pPr>
            <a:br>
              <a:rPr lang="en-US" sz="2000"/>
            </a:br>
            <a:endParaRPr sz="2000"/>
          </a:p>
        </p:txBody>
      </p:sp>
      <p:pic>
        <p:nvPicPr>
          <p:cNvPr id="227" name="Google Shape;227;p33"/>
          <p:cNvPicPr preferRelativeResize="0"/>
          <p:nvPr/>
        </p:nvPicPr>
        <p:blipFill rotWithShape="1">
          <a:blip r:embed="rId5">
            <a:alphaModFix/>
          </a:blip>
          <a:srcRect/>
          <a:stretch/>
        </p:blipFill>
        <p:spPr>
          <a:xfrm>
            <a:off x="76200" y="4897916"/>
            <a:ext cx="1828800" cy="1828800"/>
          </a:xfrm>
          <a:prstGeom prst="rect">
            <a:avLst/>
          </a:prstGeom>
          <a:noFill/>
          <a:ln>
            <a:noFill/>
          </a:ln>
        </p:spPr>
      </p:pic>
      <p:pic>
        <p:nvPicPr>
          <p:cNvPr id="228" name="Google Shape;228;p33"/>
          <p:cNvPicPr preferRelativeResize="0"/>
          <p:nvPr/>
        </p:nvPicPr>
        <p:blipFill rotWithShape="1">
          <a:blip r:embed="rId6">
            <a:alphaModFix/>
          </a:blip>
          <a:srcRect/>
          <a:stretch/>
        </p:blipFill>
        <p:spPr>
          <a:xfrm>
            <a:off x="228599" y="228600"/>
            <a:ext cx="2834601" cy="1752600"/>
          </a:xfrm>
          <a:prstGeom prst="rect">
            <a:avLst/>
          </a:prstGeom>
          <a:noFill/>
          <a:ln>
            <a:noFill/>
          </a:ln>
        </p:spPr>
      </p:pic>
      <p:pic>
        <p:nvPicPr>
          <p:cNvPr id="8" name="Google Shape;237;p34" descr="SVA Annual SVA National Conference">
            <a:extLst>
              <a:ext uri="{FF2B5EF4-FFF2-40B4-BE49-F238E27FC236}">
                <a16:creationId xmlns:a16="http://schemas.microsoft.com/office/drawing/2014/main" id="{753ED95A-88B0-4463-91C4-79059AFA011F}"/>
              </a:ext>
            </a:extLst>
          </p:cNvPr>
          <p:cNvPicPr preferRelativeResize="0"/>
          <p:nvPr/>
        </p:nvPicPr>
        <p:blipFill rotWithShape="1">
          <a:blip r:embed="rId7">
            <a:alphaModFix/>
          </a:blip>
          <a:srcRect r="65671"/>
          <a:stretch/>
        </p:blipFill>
        <p:spPr>
          <a:xfrm>
            <a:off x="76200" y="2383316"/>
            <a:ext cx="1647825" cy="19475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18AC4-0CA2-499B-9859-6E6CA7C27891}"/>
              </a:ext>
            </a:extLst>
          </p:cNvPr>
          <p:cNvPicPr>
            <a:picLocks noChangeAspect="1"/>
          </p:cNvPicPr>
          <p:nvPr/>
        </p:nvPicPr>
        <p:blipFill>
          <a:blip r:embed="rId3"/>
          <a:stretch>
            <a:fillRect/>
          </a:stretch>
        </p:blipFill>
        <p:spPr>
          <a:xfrm>
            <a:off x="0" y="37640"/>
            <a:ext cx="1828800" cy="1828800"/>
          </a:xfrm>
          <a:prstGeom prst="rect">
            <a:avLst/>
          </a:prstGeom>
        </p:spPr>
      </p:pic>
      <p:sp>
        <p:nvSpPr>
          <p:cNvPr id="2" name="Title 1">
            <a:extLst>
              <a:ext uri="{FF2B5EF4-FFF2-40B4-BE49-F238E27FC236}">
                <a16:creationId xmlns:a16="http://schemas.microsoft.com/office/drawing/2014/main" id="{47EEB520-F0C9-4866-B77E-F1B7F30B04DD}"/>
              </a:ext>
            </a:extLst>
          </p:cNvPr>
          <p:cNvSpPr>
            <a:spLocks noGrp="1"/>
          </p:cNvSpPr>
          <p:nvPr>
            <p:ph type="title"/>
          </p:nvPr>
        </p:nvSpPr>
        <p:spPr>
          <a:xfrm>
            <a:off x="647700" y="1371600"/>
            <a:ext cx="7962900" cy="5029199"/>
          </a:xfrm>
        </p:spPr>
        <p:txBody>
          <a:bodyPr/>
          <a:lstStyle/>
          <a:p>
            <a:pPr algn="l"/>
            <a:r>
              <a:rPr lang="en-US" sz="1800" dirty="0"/>
              <a:t>	      HFC is firmly committed to meeting the personal and educational needs of our veterans, active duty students, their spouses and dependents and active duty military personnel.</a:t>
            </a:r>
            <a:br>
              <a:rPr lang="en-US" sz="1800" dirty="0"/>
            </a:br>
            <a:br>
              <a:rPr lang="en-US" sz="1800" dirty="0"/>
            </a:br>
            <a:r>
              <a:rPr lang="en-US" sz="1800" dirty="0"/>
              <a:t>It’s very important to provide services to help our student succeed and to provide an environment that encompasses the comradery that’s instilled within our Military members.</a:t>
            </a:r>
            <a:br>
              <a:rPr lang="en-US" sz="1800" dirty="0"/>
            </a:br>
            <a:br>
              <a:rPr lang="en-US" sz="1800" dirty="0"/>
            </a:br>
            <a:r>
              <a:rPr lang="en-US" sz="1800" dirty="0"/>
              <a:t>HFC is proud to have a very active Student Veterans Association. We also work closely with the SVA at the University of Michigan Dearborn. </a:t>
            </a:r>
            <a:br>
              <a:rPr lang="en-US" sz="1800" dirty="0"/>
            </a:br>
            <a:br>
              <a:rPr lang="en-US" sz="1800" dirty="0"/>
            </a:br>
            <a:r>
              <a:rPr lang="en-US" sz="1800" dirty="0"/>
              <a:t>The SVA strives to support Student Veterans and their local community.</a:t>
            </a:r>
            <a:br>
              <a:rPr lang="en-US" sz="1800" dirty="0"/>
            </a:br>
            <a:r>
              <a:rPr lang="en-US" sz="1800" dirty="0"/>
              <a:t>Recent work accomplished by the HFC SVA:  </a:t>
            </a:r>
            <a:br>
              <a:rPr lang="en-US" sz="1800" dirty="0"/>
            </a:br>
            <a:r>
              <a:rPr lang="en-US" sz="1800" dirty="0"/>
              <a:t>Dedication of trees around campus on Veterans day</a:t>
            </a:r>
            <a:br>
              <a:rPr lang="en-US" sz="1800" dirty="0"/>
            </a:br>
            <a:r>
              <a:rPr lang="en-US" sz="1800" dirty="0"/>
              <a:t>Fund raising for local charities</a:t>
            </a:r>
            <a:br>
              <a:rPr lang="en-US" sz="1800" dirty="0"/>
            </a:br>
            <a:r>
              <a:rPr lang="en-US" sz="1800" dirty="0"/>
              <a:t>Toys for Tots campaign</a:t>
            </a:r>
          </a:p>
        </p:txBody>
      </p:sp>
      <p:pic>
        <p:nvPicPr>
          <p:cNvPr id="6" name="Picture 5" descr="SVA Annual SVA National Conference">
            <a:extLst>
              <a:ext uri="{FF2B5EF4-FFF2-40B4-BE49-F238E27FC236}">
                <a16:creationId xmlns:a16="http://schemas.microsoft.com/office/drawing/2014/main" id="{E684C41F-834F-411A-B502-50E8A2CB9818}"/>
              </a:ext>
            </a:extLst>
          </p:cNvPr>
          <p:cNvPicPr/>
          <p:nvPr/>
        </p:nvPicPr>
        <p:blipFill>
          <a:blip r:embed="rId4">
            <a:extLst>
              <a:ext uri="{28A0092B-C50C-407E-A947-70E740481C1C}">
                <a14:useLocalDpi xmlns:a14="http://schemas.microsoft.com/office/drawing/2010/main" val="0"/>
              </a:ext>
            </a:extLst>
          </a:blip>
          <a:srcRect r="65671"/>
          <a:stretch>
            <a:fillRect/>
          </a:stretch>
        </p:blipFill>
        <p:spPr bwMode="auto">
          <a:xfrm>
            <a:off x="7315200" y="4872814"/>
            <a:ext cx="1647825" cy="1947545"/>
          </a:xfrm>
          <a:prstGeom prst="rect">
            <a:avLst/>
          </a:prstGeom>
          <a:noFill/>
          <a:ln>
            <a:noFill/>
          </a:ln>
        </p:spPr>
      </p:pic>
    </p:spTree>
    <p:extLst>
      <p:ext uri="{BB962C8B-B14F-4D97-AF65-F5344CB8AC3E}">
        <p14:creationId xmlns:p14="http://schemas.microsoft.com/office/powerpoint/2010/main" val="1432566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304800" y="152400"/>
            <a:ext cx="8534400" cy="220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a:t>Discussion: </a:t>
            </a:r>
            <a:br>
              <a:rPr lang="en-US"/>
            </a:br>
            <a:r>
              <a:rPr lang="en-US" sz="3200"/>
              <a:t>What makes a campus truly</a:t>
            </a:r>
            <a:endParaRPr/>
          </a:p>
        </p:txBody>
      </p:sp>
      <p:pic>
        <p:nvPicPr>
          <p:cNvPr id="219" name="Google Shape;219;p32"/>
          <p:cNvPicPr preferRelativeResize="0"/>
          <p:nvPr/>
        </p:nvPicPr>
        <p:blipFill rotWithShape="1">
          <a:blip r:embed="rId3">
            <a:alphaModFix/>
          </a:blip>
          <a:srcRect/>
          <a:stretch/>
        </p:blipFill>
        <p:spPr>
          <a:xfrm>
            <a:off x="2971800" y="2295144"/>
            <a:ext cx="3200400" cy="3657600"/>
          </a:xfrm>
          <a:prstGeom prst="rect">
            <a:avLst/>
          </a:prstGeom>
          <a:noFill/>
          <a:ln>
            <a:noFill/>
          </a:ln>
        </p:spPr>
      </p:pic>
      <p:sp>
        <p:nvSpPr>
          <p:cNvPr id="220" name="Google Shape;220;p32"/>
          <p:cNvSpPr txBox="1"/>
          <p:nvPr/>
        </p:nvSpPr>
        <p:spPr>
          <a:xfrm>
            <a:off x="5867400" y="4754880"/>
            <a:ext cx="609600" cy="1524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Statewide Efforts in Michigan</a:t>
            </a:r>
            <a:endParaRPr/>
          </a:p>
        </p:txBody>
      </p:sp>
      <p:pic>
        <p:nvPicPr>
          <p:cNvPr id="252" name="Google Shape;252;p36"/>
          <p:cNvPicPr preferRelativeResize="0"/>
          <p:nvPr/>
        </p:nvPicPr>
        <p:blipFill>
          <a:blip r:embed="rId3">
            <a:alphaModFix/>
          </a:blip>
          <a:stretch>
            <a:fillRect/>
          </a:stretch>
        </p:blipFill>
        <p:spPr>
          <a:xfrm>
            <a:off x="0" y="1423527"/>
            <a:ext cx="9143998" cy="2249446"/>
          </a:xfrm>
          <a:prstGeom prst="rect">
            <a:avLst/>
          </a:prstGeom>
          <a:noFill/>
          <a:ln>
            <a:noFill/>
          </a:ln>
        </p:spPr>
      </p:pic>
      <p:pic>
        <p:nvPicPr>
          <p:cNvPr id="253" name="Google Shape;253;p36"/>
          <p:cNvPicPr preferRelativeResize="0"/>
          <p:nvPr/>
        </p:nvPicPr>
        <p:blipFill>
          <a:blip r:embed="rId4">
            <a:alphaModFix/>
          </a:blip>
          <a:stretch>
            <a:fillRect/>
          </a:stretch>
        </p:blipFill>
        <p:spPr>
          <a:xfrm>
            <a:off x="628650" y="3825373"/>
            <a:ext cx="2885236" cy="2880227"/>
          </a:xfrm>
          <a:prstGeom prst="rect">
            <a:avLst/>
          </a:prstGeom>
          <a:noFill/>
          <a:ln>
            <a:noFill/>
          </a:ln>
        </p:spPr>
      </p:pic>
      <p:pic>
        <p:nvPicPr>
          <p:cNvPr id="254" name="Google Shape;254;p36"/>
          <p:cNvPicPr preferRelativeResize="0"/>
          <p:nvPr/>
        </p:nvPicPr>
        <p:blipFill>
          <a:blip r:embed="rId5">
            <a:alphaModFix/>
          </a:blip>
          <a:stretch>
            <a:fillRect/>
          </a:stretch>
        </p:blipFill>
        <p:spPr>
          <a:xfrm>
            <a:off x="5635111" y="3672973"/>
            <a:ext cx="2880228" cy="288022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p:nvPr/>
        </p:nvSpPr>
        <p:spPr>
          <a:xfrm>
            <a:off x="1774676" y="357621"/>
            <a:ext cx="7403400" cy="67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CMVE Organizational Structure </a:t>
            </a:r>
            <a:br>
              <a:rPr lang="en-US" sz="2400" b="1" i="0" u="none" strike="noStrike" cap="none">
                <a:solidFill>
                  <a:schemeClr val="dk1"/>
                </a:solidFill>
                <a:latin typeface="Times New Roman"/>
                <a:ea typeface="Times New Roman"/>
                <a:cs typeface="Times New Roman"/>
                <a:sym typeface="Times New Roman"/>
              </a:rPr>
            </a:br>
            <a:endParaRPr sz="2400" b="0" i="0" u="none" strike="noStrike" cap="none">
              <a:solidFill>
                <a:schemeClr val="dk1"/>
              </a:solidFill>
              <a:latin typeface="Times New Roman"/>
              <a:ea typeface="Times New Roman"/>
              <a:cs typeface="Times New Roman"/>
              <a:sym typeface="Times New Roman"/>
            </a:endParaRPr>
          </a:p>
        </p:txBody>
      </p:sp>
      <p:grpSp>
        <p:nvGrpSpPr>
          <p:cNvPr id="260" name="Google Shape;260;p37"/>
          <p:cNvGrpSpPr/>
          <p:nvPr/>
        </p:nvGrpSpPr>
        <p:grpSpPr>
          <a:xfrm>
            <a:off x="250518" y="1601529"/>
            <a:ext cx="4365929" cy="4213746"/>
            <a:chOff x="979335" y="77529"/>
            <a:chExt cx="4365929" cy="4213746"/>
          </a:xfrm>
        </p:grpSpPr>
        <p:sp>
          <p:nvSpPr>
            <p:cNvPr id="261" name="Google Shape;261;p37"/>
            <p:cNvSpPr/>
            <p:nvPr/>
          </p:nvSpPr>
          <p:spPr>
            <a:xfrm>
              <a:off x="1905843" y="1084047"/>
              <a:ext cx="2512913" cy="2512913"/>
            </a:xfrm>
            <a:prstGeom prst="ellipse">
              <a:avLst/>
            </a:prstGeom>
            <a:solidFill>
              <a:schemeClr val="lt1">
                <a:alpha val="49411"/>
              </a:schemeClr>
            </a:solidFill>
            <a:ln w="25400" cap="flat" cmpd="sng">
              <a:solidFill>
                <a:srgbClr val="B7CC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37"/>
            <p:cNvSpPr txBox="1"/>
            <p:nvPr/>
          </p:nvSpPr>
          <p:spPr>
            <a:xfrm>
              <a:off x="2273851" y="1452055"/>
              <a:ext cx="1776897" cy="1776897"/>
            </a:xfrm>
            <a:prstGeom prst="rect">
              <a:avLst/>
            </a:prstGeom>
            <a:noFill/>
            <a:ln>
              <a:noFill/>
            </a:ln>
          </p:spPr>
          <p:txBody>
            <a:bodyPr spcFirstLastPara="1" wrap="square" lIns="36825" tIns="36825" rIns="36825" bIns="36825" anchor="ctr" anchorCtr="0">
              <a:noAutofit/>
            </a:bodyPr>
            <a:lstStyle/>
            <a:p>
              <a:pPr marL="0" marR="0" lvl="0" indent="0" algn="ctr" rtl="0">
                <a:lnSpc>
                  <a:spcPct val="9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a:p>
              <a:pPr marL="0" marR="0" lvl="0" indent="0" algn="ctr" rtl="0">
                <a:lnSpc>
                  <a:spcPct val="90000"/>
                </a:lnSpc>
                <a:spcBef>
                  <a:spcPts val="1015"/>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84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Board of Directors</a:t>
              </a:r>
              <a:endParaRPr sz="1400" b="0" i="0" u="none" strike="noStrike" cap="none">
                <a:solidFill>
                  <a:srgbClr val="000000"/>
                </a:solidFill>
                <a:latin typeface="Arial"/>
                <a:ea typeface="Arial"/>
                <a:cs typeface="Arial"/>
                <a:sym typeface="Arial"/>
              </a:endParaRPr>
            </a:p>
          </p:txBody>
        </p:sp>
        <p:sp>
          <p:nvSpPr>
            <p:cNvPr id="263" name="Google Shape;263;p37"/>
            <p:cNvSpPr/>
            <p:nvPr/>
          </p:nvSpPr>
          <p:spPr>
            <a:xfrm>
              <a:off x="2534071" y="77529"/>
              <a:ext cx="1256456" cy="1256456"/>
            </a:xfrm>
            <a:prstGeom prst="ellipse">
              <a:avLst/>
            </a:prstGeom>
            <a:solidFill>
              <a:srgbClr val="6A8EBF">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37"/>
            <p:cNvSpPr txBox="1"/>
            <p:nvPr/>
          </p:nvSpPr>
          <p:spPr>
            <a:xfrm>
              <a:off x="2718075" y="261533"/>
              <a:ext cx="888448" cy="888448"/>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Academic Credit</a:t>
              </a:r>
              <a:endParaRPr sz="1400" b="0" i="0" u="none" strike="noStrike" cap="none">
                <a:solidFill>
                  <a:srgbClr val="000000"/>
                </a:solidFill>
                <a:latin typeface="Arial"/>
                <a:ea typeface="Arial"/>
                <a:cs typeface="Arial"/>
                <a:sym typeface="Arial"/>
              </a:endParaRPr>
            </a:p>
          </p:txBody>
        </p:sp>
        <p:sp>
          <p:nvSpPr>
            <p:cNvPr id="265" name="Google Shape;265;p37"/>
            <p:cNvSpPr/>
            <p:nvPr/>
          </p:nvSpPr>
          <p:spPr>
            <a:xfrm>
              <a:off x="4088808" y="1207111"/>
              <a:ext cx="1256456" cy="1256456"/>
            </a:xfrm>
            <a:prstGeom prst="ellipse">
              <a:avLst/>
            </a:prstGeom>
            <a:solidFill>
              <a:srgbClr val="96ACCF">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7"/>
            <p:cNvSpPr txBox="1"/>
            <p:nvPr/>
          </p:nvSpPr>
          <p:spPr>
            <a:xfrm>
              <a:off x="4272812" y="1391115"/>
              <a:ext cx="888448" cy="888448"/>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Outreach &amp; Strategic Partnerships</a:t>
              </a:r>
              <a:endParaRPr sz="1400" b="0" i="0" u="none" strike="noStrike" cap="none">
                <a:solidFill>
                  <a:srgbClr val="000000"/>
                </a:solidFill>
                <a:latin typeface="Arial"/>
                <a:ea typeface="Arial"/>
                <a:cs typeface="Arial"/>
                <a:sym typeface="Arial"/>
              </a:endParaRPr>
            </a:p>
          </p:txBody>
        </p:sp>
        <p:sp>
          <p:nvSpPr>
            <p:cNvPr id="267" name="Google Shape;267;p37"/>
            <p:cNvSpPr/>
            <p:nvPr/>
          </p:nvSpPr>
          <p:spPr>
            <a:xfrm>
              <a:off x="3462230" y="3034819"/>
              <a:ext cx="1256456" cy="1256456"/>
            </a:xfrm>
            <a:prstGeom prst="ellipse">
              <a:avLst/>
            </a:prstGeom>
            <a:solidFill>
              <a:srgbClr val="BFCBE0">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37"/>
            <p:cNvSpPr txBox="1"/>
            <p:nvPr/>
          </p:nvSpPr>
          <p:spPr>
            <a:xfrm>
              <a:off x="3646234" y="3218823"/>
              <a:ext cx="888448" cy="888448"/>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Post-Military Career Success</a:t>
              </a:r>
              <a:endParaRPr sz="1400" b="0" i="0" u="none" strike="noStrike" cap="none">
                <a:solidFill>
                  <a:srgbClr val="000000"/>
                </a:solidFill>
                <a:latin typeface="Arial"/>
                <a:ea typeface="Arial"/>
                <a:cs typeface="Arial"/>
                <a:sym typeface="Arial"/>
              </a:endParaRPr>
            </a:p>
          </p:txBody>
        </p:sp>
        <p:sp>
          <p:nvSpPr>
            <p:cNvPr id="269" name="Google Shape;269;p37"/>
            <p:cNvSpPr/>
            <p:nvPr/>
          </p:nvSpPr>
          <p:spPr>
            <a:xfrm>
              <a:off x="1573191" y="3034814"/>
              <a:ext cx="1256456" cy="1256456"/>
            </a:xfrm>
            <a:prstGeom prst="ellipse">
              <a:avLst/>
            </a:prstGeom>
            <a:solidFill>
              <a:srgbClr val="96ACCF">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37"/>
            <p:cNvSpPr txBox="1"/>
            <p:nvPr/>
          </p:nvSpPr>
          <p:spPr>
            <a:xfrm>
              <a:off x="1757195" y="3218818"/>
              <a:ext cx="888448" cy="888448"/>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School Certifying Officials (SCO) Support</a:t>
              </a:r>
              <a:endParaRPr sz="1400" b="0" i="0" u="none" strike="noStrike" cap="none">
                <a:solidFill>
                  <a:srgbClr val="000000"/>
                </a:solidFill>
                <a:latin typeface="Arial"/>
                <a:ea typeface="Arial"/>
                <a:cs typeface="Arial"/>
                <a:sym typeface="Arial"/>
              </a:endParaRPr>
            </a:p>
          </p:txBody>
        </p:sp>
        <p:sp>
          <p:nvSpPr>
            <p:cNvPr id="271" name="Google Shape;271;p37"/>
            <p:cNvSpPr/>
            <p:nvPr/>
          </p:nvSpPr>
          <p:spPr>
            <a:xfrm>
              <a:off x="979335" y="1207111"/>
              <a:ext cx="1256456" cy="1256456"/>
            </a:xfrm>
            <a:prstGeom prst="ellipse">
              <a:avLst/>
            </a:prstGeom>
            <a:solidFill>
              <a:srgbClr val="6A8EBF">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7"/>
            <p:cNvSpPr txBox="1"/>
            <p:nvPr/>
          </p:nvSpPr>
          <p:spPr>
            <a:xfrm>
              <a:off x="1163339" y="1391115"/>
              <a:ext cx="888448" cy="888448"/>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SVA/Student Veteran Support</a:t>
              </a:r>
              <a:endParaRPr sz="1400" b="0" i="0" u="none" strike="noStrike" cap="none">
                <a:solidFill>
                  <a:srgbClr val="000000"/>
                </a:solidFill>
                <a:latin typeface="Arial"/>
                <a:ea typeface="Arial"/>
                <a:cs typeface="Arial"/>
                <a:sym typeface="Arial"/>
              </a:endParaRPr>
            </a:p>
          </p:txBody>
        </p:sp>
      </p:grpSp>
      <p:pic>
        <p:nvPicPr>
          <p:cNvPr id="273" name="Google Shape;273;p37"/>
          <p:cNvPicPr preferRelativeResize="0"/>
          <p:nvPr/>
        </p:nvPicPr>
        <p:blipFill rotWithShape="1">
          <a:blip r:embed="rId3">
            <a:alphaModFix/>
          </a:blip>
          <a:srcRect/>
          <a:stretch/>
        </p:blipFill>
        <p:spPr>
          <a:xfrm>
            <a:off x="1774687" y="2880698"/>
            <a:ext cx="1317593" cy="1096604"/>
          </a:xfrm>
          <a:prstGeom prst="rect">
            <a:avLst/>
          </a:prstGeom>
          <a:noFill/>
          <a:ln>
            <a:noFill/>
          </a:ln>
        </p:spPr>
      </p:pic>
      <p:pic>
        <p:nvPicPr>
          <p:cNvPr id="274" name="Google Shape;274;p37"/>
          <p:cNvPicPr preferRelativeResize="0"/>
          <p:nvPr/>
        </p:nvPicPr>
        <p:blipFill rotWithShape="1">
          <a:blip r:embed="rId4">
            <a:alphaModFix/>
          </a:blip>
          <a:srcRect l="10833" t="23333" r="10832" b="8967"/>
          <a:stretch/>
        </p:blipFill>
        <p:spPr>
          <a:xfrm>
            <a:off x="4953000" y="3931328"/>
            <a:ext cx="3936356" cy="255146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8"/>
          <p:cNvPicPr preferRelativeResize="0"/>
          <p:nvPr/>
        </p:nvPicPr>
        <p:blipFill rotWithShape="1">
          <a:blip r:embed="rId3">
            <a:alphaModFix/>
          </a:blip>
          <a:srcRect l="18334" t="10001" r="34166" b="9999"/>
          <a:stretch/>
        </p:blipFill>
        <p:spPr>
          <a:xfrm>
            <a:off x="23870" y="516460"/>
            <a:ext cx="5647934" cy="6341540"/>
          </a:xfrm>
          <a:prstGeom prst="rect">
            <a:avLst/>
          </a:prstGeom>
          <a:noFill/>
          <a:ln>
            <a:noFill/>
          </a:ln>
        </p:spPr>
      </p:pic>
      <p:pic>
        <p:nvPicPr>
          <p:cNvPr id="280" name="Google Shape;280;p38" descr="CMVE logo"/>
          <p:cNvPicPr preferRelativeResize="0"/>
          <p:nvPr/>
        </p:nvPicPr>
        <p:blipFill rotWithShape="1">
          <a:blip r:embed="rId4">
            <a:alphaModFix/>
          </a:blip>
          <a:srcRect/>
          <a:stretch/>
        </p:blipFill>
        <p:spPr>
          <a:xfrm>
            <a:off x="4876800" y="850083"/>
            <a:ext cx="3929992" cy="2285999"/>
          </a:xfrm>
          <a:prstGeom prst="rect">
            <a:avLst/>
          </a:prstGeom>
          <a:noFill/>
          <a:ln>
            <a:noFill/>
          </a:ln>
        </p:spPr>
      </p:pic>
      <p:sp>
        <p:nvSpPr>
          <p:cNvPr id="281" name="Google Shape;281;p38"/>
          <p:cNvSpPr/>
          <p:nvPr/>
        </p:nvSpPr>
        <p:spPr>
          <a:xfrm>
            <a:off x="5085397" y="3265861"/>
            <a:ext cx="35814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53947"/>
              </a:buClr>
              <a:buSzPts val="1600"/>
              <a:buFont typeface="Calibri"/>
              <a:buNone/>
            </a:pPr>
            <a:r>
              <a:rPr lang="en-US" sz="1600" b="1" i="1" u="none" strike="noStrike" cap="none">
                <a:solidFill>
                  <a:srgbClr val="353947"/>
                </a:solidFill>
                <a:latin typeface="Calibri"/>
                <a:ea typeface="Calibri"/>
                <a:cs typeface="Calibri"/>
                <a:sym typeface="Calibri"/>
              </a:rPr>
              <a:t>Mission: </a:t>
            </a:r>
            <a:r>
              <a:rPr lang="en-US" sz="1600" b="0" i="1" u="none" strike="noStrike" cap="none">
                <a:solidFill>
                  <a:srgbClr val="353947"/>
                </a:solidFill>
                <a:latin typeface="Calibri"/>
                <a:ea typeface="Calibri"/>
                <a:cs typeface="Calibri"/>
                <a:sym typeface="Calibri"/>
              </a:rPr>
              <a:t>To serve all Michigan public community colleges and universities in their efforts to support military-connected students.</a:t>
            </a:r>
            <a:endParaRPr sz="1600" b="0" i="0" u="none" strike="noStrike" cap="none">
              <a:solidFill>
                <a:srgbClr val="000000"/>
              </a:solidFill>
              <a:latin typeface="Calibri"/>
              <a:ea typeface="Calibri"/>
              <a:cs typeface="Calibri"/>
              <a:sym typeface="Calibri"/>
            </a:endParaRPr>
          </a:p>
        </p:txBody>
      </p:sp>
      <p:cxnSp>
        <p:nvCxnSpPr>
          <p:cNvPr id="282" name="Google Shape;282;p38"/>
          <p:cNvCxnSpPr/>
          <p:nvPr/>
        </p:nvCxnSpPr>
        <p:spPr>
          <a:xfrm>
            <a:off x="5085394" y="2960752"/>
            <a:ext cx="3886200" cy="0"/>
          </a:xfrm>
          <a:prstGeom prst="straightConnector1">
            <a:avLst/>
          </a:prstGeom>
          <a:noFill/>
          <a:ln w="9525" cap="flat" cmpd="sng">
            <a:solidFill>
              <a:srgbClr val="4A7DBA"/>
            </a:solidFill>
            <a:prstDash val="solid"/>
            <a:round/>
            <a:headEnd type="none" w="sm" len="sm"/>
            <a:tailEnd type="none" w="sm" len="sm"/>
          </a:ln>
        </p:spPr>
      </p:cxnSp>
      <p:grpSp>
        <p:nvGrpSpPr>
          <p:cNvPr id="283" name="Google Shape;283;p38"/>
          <p:cNvGrpSpPr/>
          <p:nvPr/>
        </p:nvGrpSpPr>
        <p:grpSpPr>
          <a:xfrm>
            <a:off x="6019800" y="4648200"/>
            <a:ext cx="2017318" cy="1762392"/>
            <a:chOff x="222388" y="-102410"/>
            <a:chExt cx="2911077" cy="2529295"/>
          </a:xfrm>
        </p:grpSpPr>
        <p:pic>
          <p:nvPicPr>
            <p:cNvPr id="284" name="Google Shape;284;p38"/>
            <p:cNvPicPr preferRelativeResize="0"/>
            <p:nvPr/>
          </p:nvPicPr>
          <p:blipFill rotWithShape="1">
            <a:blip r:embed="rId5">
              <a:alphaModFix/>
            </a:blip>
            <a:srcRect/>
            <a:stretch/>
          </p:blipFill>
          <p:spPr>
            <a:xfrm>
              <a:off x="222390" y="-102410"/>
              <a:ext cx="2911075" cy="2529295"/>
            </a:xfrm>
            <a:prstGeom prst="rect">
              <a:avLst/>
            </a:prstGeom>
            <a:noFill/>
            <a:ln>
              <a:noFill/>
            </a:ln>
          </p:spPr>
        </p:pic>
        <p:sp>
          <p:nvSpPr>
            <p:cNvPr id="285" name="Google Shape;285;p38"/>
            <p:cNvSpPr txBox="1"/>
            <p:nvPr/>
          </p:nvSpPr>
          <p:spPr>
            <a:xfrm>
              <a:off x="222388" y="1942410"/>
              <a:ext cx="2911077" cy="3533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Arial"/>
                  <a:ea typeface="Arial"/>
                  <a:cs typeface="Arial"/>
                  <a:sym typeface="Arial"/>
                </a:rPr>
                <a:t>2015-2018 $500K Grant Award</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9"/>
          <p:cNvGrpSpPr>
            <a:grpSpLocks/>
          </p:cNvGrpSpPr>
          <p:nvPr/>
        </p:nvGrpSpPr>
        <p:grpSpPr bwMode="auto">
          <a:xfrm>
            <a:off x="4587477" y="3845744"/>
            <a:ext cx="4385874" cy="2572471"/>
            <a:chOff x="0" y="0"/>
            <a:chExt cx="7348267" cy="2755081"/>
          </a:xfrm>
          <a:solidFill>
            <a:schemeClr val="bg1"/>
          </a:solidFill>
        </p:grpSpPr>
        <p:pic>
          <p:nvPicPr>
            <p:cNvPr id="5" name="Picture 2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5040" y="1010003"/>
              <a:ext cx="1657350" cy="671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oup 21"/>
            <p:cNvGrpSpPr>
              <a:grpSpLocks/>
            </p:cNvGrpSpPr>
            <p:nvPr/>
          </p:nvGrpSpPr>
          <p:grpSpPr bwMode="auto">
            <a:xfrm>
              <a:off x="0" y="0"/>
              <a:ext cx="7348267" cy="2755081"/>
              <a:chOff x="0" y="0"/>
              <a:chExt cx="7348267" cy="2755081"/>
            </a:xfrm>
            <a:grpFill/>
          </p:grpSpPr>
          <p:pic>
            <p:nvPicPr>
              <p:cNvPr id="7" name="Picture 22"/>
              <p:cNvPicPr>
                <a:picLocks noChangeAspect="1" noChangeArrowheads="1"/>
              </p:cNvPicPr>
              <p:nvPr/>
            </p:nvPicPr>
            <p:blipFill>
              <a:blip r:embed="rId4" cstate="email">
                <a:extLst>
                  <a:ext uri="{28A0092B-C50C-407E-A947-70E740481C1C}">
                    <a14:useLocalDpi xmlns:a14="http://schemas.microsoft.com/office/drawing/2010/main" val="0"/>
                  </a:ext>
                </a:extLst>
              </a:blip>
              <a:srcRect l="25139" t="9274" r="25389" b="7417"/>
              <a:stretch>
                <a:fillRect/>
              </a:stretch>
            </p:blipFill>
            <p:spPr bwMode="auto">
              <a:xfrm>
                <a:off x="505064" y="0"/>
                <a:ext cx="974090" cy="923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2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89510" y="1066800"/>
                <a:ext cx="1295401" cy="814070"/>
              </a:xfrm>
              <a:prstGeom prst="rect">
                <a:avLst/>
              </a:prstGeom>
              <a:grp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 name="Picture 24" descr="Rochester College">
                <a:hlinkClick r:id="rId6" tooltip="Rochester College Home Page"/>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7625" y="2047875"/>
                <a:ext cx="1520825" cy="561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25"/>
              <p:cNvPicPr>
                <a:picLocks noChangeAspect="1" noChangeArrowheads="1"/>
              </p:cNvPicPr>
              <p:nvPr/>
            </p:nvPicPr>
            <p:blipFill>
              <a:blip r:embed="rId8" cstate="email">
                <a:extLst>
                  <a:ext uri="{28A0092B-C50C-407E-A947-70E740481C1C}">
                    <a14:useLocalDpi xmlns:a14="http://schemas.microsoft.com/office/drawing/2010/main" val="0"/>
                  </a:ext>
                </a:extLst>
              </a:blip>
              <a:srcRect r="-1334" b="8640"/>
              <a:stretch>
                <a:fillRect/>
              </a:stretch>
            </p:blipFill>
            <p:spPr bwMode="auto">
              <a:xfrm>
                <a:off x="1913338" y="1869256"/>
                <a:ext cx="723900" cy="885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304924" y="1162049"/>
                <a:ext cx="2403612" cy="557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27"/>
              <p:cNvPicPr>
                <a:picLocks noChangeAspect="1" noChangeArrowheads="1"/>
              </p:cNvPicPr>
              <p:nvPr/>
            </p:nvPicPr>
            <p:blipFill>
              <a:blip r:embed="rId10" cstate="email">
                <a:extLst>
                  <a:ext uri="{28A0092B-C50C-407E-A947-70E740481C1C}">
                    <a14:useLocalDpi xmlns:a14="http://schemas.microsoft.com/office/drawing/2010/main" val="0"/>
                  </a:ext>
                </a:extLst>
              </a:blip>
              <a:srcRect l="15475" r="14761" b="-833"/>
              <a:stretch>
                <a:fillRect/>
              </a:stretch>
            </p:blipFill>
            <p:spPr bwMode="auto">
              <a:xfrm>
                <a:off x="1749730" y="165998"/>
                <a:ext cx="1835064" cy="7579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2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771900" y="5267"/>
                <a:ext cx="986215" cy="9472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9"/>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762625" y="1905000"/>
                <a:ext cx="1504315" cy="628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30"/>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972049" y="209550"/>
                <a:ext cx="2376218" cy="561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31"/>
              <p:cNvPicPr>
                <a:picLocks noChangeAspect="1" noChangeArrowheads="1"/>
              </p:cNvPicPr>
              <p:nvPr/>
            </p:nvPicPr>
            <p:blipFill>
              <a:blip r:embed="rId14" cstate="email">
                <a:extLst>
                  <a:ext uri="{28A0092B-C50C-407E-A947-70E740481C1C}">
                    <a14:useLocalDpi xmlns:a14="http://schemas.microsoft.com/office/drawing/2010/main" val="0"/>
                  </a:ext>
                </a:extLst>
              </a:blip>
              <a:srcRect l="3133" t="12122" r="51958" b="9848"/>
              <a:stretch>
                <a:fillRect/>
              </a:stretch>
            </p:blipFill>
            <p:spPr bwMode="auto">
              <a:xfrm>
                <a:off x="0" y="1066800"/>
                <a:ext cx="1192530" cy="714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32"/>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891769" y="2078806"/>
                <a:ext cx="2715304" cy="466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0" y="1085026"/>
            <a:ext cx="4470526" cy="1143000"/>
          </a:xfrm>
        </p:spPr>
        <p:txBody>
          <a:bodyPr>
            <a:noAutofit/>
          </a:bodyPr>
          <a:lstStyle/>
          <a:p>
            <a:r>
              <a:rPr lang="en-US" sz="2400" dirty="0">
                <a:solidFill>
                  <a:schemeClr val="tx1"/>
                </a:solidFill>
                <a:latin typeface="Times New Roman" panose="02020603050405020304" pitchFamily="18" charset="0"/>
                <a:cs typeface="Times New Roman" panose="02020603050405020304" pitchFamily="18" charset="0"/>
              </a:rPr>
              <a:t>Transfer &amp; University Center</a:t>
            </a:r>
          </a:p>
        </p:txBody>
      </p:sp>
      <p:sp>
        <p:nvSpPr>
          <p:cNvPr id="3" name="Content Placeholder 2"/>
          <p:cNvSpPr>
            <a:spLocks noGrp="1"/>
          </p:cNvSpPr>
          <p:nvPr>
            <p:ph idx="1"/>
          </p:nvPr>
        </p:nvSpPr>
        <p:spPr>
          <a:xfrm>
            <a:off x="44432" y="1882254"/>
            <a:ext cx="8229600" cy="4525963"/>
          </a:xfrm>
        </p:spPr>
        <p:txBody>
          <a:bodyPr>
            <a:noAutofit/>
          </a:bodyPr>
          <a:lstStyle/>
          <a:p>
            <a:r>
              <a:rPr lang="en-US" sz="2000" dirty="0">
                <a:latin typeface="Times New Roman" panose="02020603050405020304" pitchFamily="18" charset="0"/>
                <a:cs typeface="Times New Roman" panose="02020603050405020304" pitchFamily="18" charset="0"/>
              </a:rPr>
              <a:t>Transfer </a:t>
            </a:r>
          </a:p>
          <a:p>
            <a:pPr lvl="1"/>
            <a:r>
              <a:rPr lang="en-US" sz="2000" dirty="0">
                <a:latin typeface="Times New Roman" panose="02020603050405020304" pitchFamily="18" charset="0"/>
                <a:cs typeface="Times New Roman" panose="02020603050405020304" pitchFamily="18" charset="0"/>
              </a:rPr>
              <a:t>225 Transfer Plans</a:t>
            </a:r>
          </a:p>
          <a:p>
            <a:pPr lvl="1"/>
            <a:r>
              <a:rPr lang="en-US" sz="2000" dirty="0">
                <a:latin typeface="Times New Roman" panose="02020603050405020304" pitchFamily="18" charset="0"/>
                <a:cs typeface="Times New Roman" panose="02020603050405020304" pitchFamily="18" charset="0"/>
              </a:rPr>
              <a:t>125 Articulation Agreement</a:t>
            </a:r>
          </a:p>
          <a:p>
            <a:pPr lvl="1"/>
            <a:r>
              <a:rPr lang="en-US" sz="2000" dirty="0">
                <a:latin typeface="Times New Roman" panose="02020603050405020304" pitchFamily="18" charset="0"/>
                <a:cs typeface="Times New Roman" panose="02020603050405020304" pitchFamily="18" charset="0"/>
              </a:rPr>
              <a:t>2 Concurrent Enrolment Platforms</a:t>
            </a:r>
          </a:p>
          <a:p>
            <a:pPr lvl="1"/>
            <a:r>
              <a:rPr lang="en-US" sz="2000" dirty="0">
                <a:latin typeface="Times New Roman" panose="02020603050405020304" pitchFamily="18" charset="0"/>
                <a:cs typeface="Times New Roman" panose="02020603050405020304" pitchFamily="18" charset="0"/>
              </a:rPr>
              <a:t>Reverse Transfer</a:t>
            </a:r>
          </a:p>
          <a:p>
            <a:r>
              <a:rPr lang="en-US" sz="2000" dirty="0">
                <a:latin typeface="Times New Roman" panose="02020603050405020304" pitchFamily="18" charset="0"/>
                <a:cs typeface="Times New Roman" panose="02020603050405020304" pitchFamily="18" charset="0"/>
              </a:rPr>
              <a:t>Macomb University Center</a:t>
            </a:r>
          </a:p>
          <a:p>
            <a:pPr lvl="1"/>
            <a:r>
              <a:rPr lang="en-US" sz="2000" dirty="0">
                <a:latin typeface="Times New Roman" panose="02020603050405020304" pitchFamily="18" charset="0"/>
                <a:cs typeface="Times New Roman" panose="02020603050405020304" pitchFamily="18" charset="0"/>
              </a:rPr>
              <a:t>Opened in 1991</a:t>
            </a:r>
          </a:p>
          <a:p>
            <a:pPr lvl="1"/>
            <a:r>
              <a:rPr lang="en-US" sz="2000" dirty="0">
                <a:latin typeface="Times New Roman" panose="02020603050405020304" pitchFamily="18" charset="0"/>
                <a:cs typeface="Times New Roman" panose="02020603050405020304" pitchFamily="18" charset="0"/>
              </a:rPr>
              <a:t>4-building complex</a:t>
            </a:r>
          </a:p>
          <a:p>
            <a:pPr lvl="1"/>
            <a:r>
              <a:rPr lang="en-US" sz="2000" dirty="0">
                <a:latin typeface="Times New Roman" panose="02020603050405020304" pitchFamily="18" charset="0"/>
                <a:cs typeface="Times New Roman" panose="02020603050405020304" pitchFamily="18" charset="0"/>
              </a:rPr>
              <a:t>175,000 students since it’s opening</a:t>
            </a:r>
          </a:p>
          <a:p>
            <a:pPr lvl="1"/>
            <a:r>
              <a:rPr lang="en-US" sz="2000" dirty="0">
                <a:latin typeface="Times New Roman" panose="02020603050405020304" pitchFamily="18" charset="0"/>
                <a:cs typeface="Times New Roman" panose="02020603050405020304" pitchFamily="18" charset="0"/>
              </a:rPr>
              <a:t>12 partners offer 75+ programs </a:t>
            </a:r>
          </a:p>
          <a:p>
            <a:pPr lvl="1"/>
            <a:r>
              <a:rPr lang="en-US" sz="2000" dirty="0">
                <a:latin typeface="Times New Roman" panose="02020603050405020304" pitchFamily="18" charset="0"/>
                <a:cs typeface="Times New Roman" panose="02020603050405020304" pitchFamily="18" charset="0"/>
              </a:rPr>
              <a:t>Medical School</a:t>
            </a:r>
          </a:p>
          <a:p>
            <a:pPr lvl="1"/>
            <a:r>
              <a:rPr lang="en-US" sz="2000" dirty="0">
                <a:latin typeface="Times New Roman" panose="02020603050405020304" pitchFamily="18" charset="0"/>
                <a:cs typeface="Times New Roman" panose="02020603050405020304" pitchFamily="18" charset="0"/>
              </a:rPr>
              <a:t>Partners are VMS Point of Contacts. </a:t>
            </a:r>
          </a:p>
        </p:txBody>
      </p:sp>
      <p:pic>
        <p:nvPicPr>
          <p:cNvPr id="18" name="Picture 17">
            <a:extLst>
              <a:ext uri="{FF2B5EF4-FFF2-40B4-BE49-F238E27FC236}">
                <a16:creationId xmlns:a16="http://schemas.microsoft.com/office/drawing/2014/main" id="{9F9622C8-5643-4766-9582-83273F6EF374}"/>
              </a:ext>
            </a:extLst>
          </p:cNvPr>
          <p:cNvPicPr>
            <a:picLocks noChangeAspect="1"/>
          </p:cNvPicPr>
          <p:nvPr/>
        </p:nvPicPr>
        <p:blipFill>
          <a:blip r:embed="rId16"/>
          <a:stretch>
            <a:fillRect/>
          </a:stretch>
        </p:blipFill>
        <p:spPr>
          <a:xfrm>
            <a:off x="-7345" y="0"/>
            <a:ext cx="3324225" cy="1371600"/>
          </a:xfrm>
          <a:prstGeom prst="rect">
            <a:avLst/>
          </a:prstGeom>
        </p:spPr>
      </p:pic>
      <p:pic>
        <p:nvPicPr>
          <p:cNvPr id="20" name="Picture 19">
            <a:extLst>
              <a:ext uri="{FF2B5EF4-FFF2-40B4-BE49-F238E27FC236}">
                <a16:creationId xmlns:a16="http://schemas.microsoft.com/office/drawing/2014/main" id="{A07004C0-AC8B-46F7-9A4A-49411B2B4CE6}"/>
              </a:ext>
            </a:extLst>
          </p:cNvPr>
          <p:cNvPicPr>
            <a:picLocks noChangeAspect="1"/>
          </p:cNvPicPr>
          <p:nvPr/>
        </p:nvPicPr>
        <p:blipFill rotWithShape="1">
          <a:blip r:embed="rId17"/>
          <a:srcRect l="9514" t="20000" b="8889"/>
          <a:stretch/>
        </p:blipFill>
        <p:spPr>
          <a:xfrm>
            <a:off x="4492474" y="823430"/>
            <a:ext cx="4575880" cy="2697071"/>
          </a:xfrm>
          <a:prstGeom prst="rect">
            <a:avLst/>
          </a:prstGeom>
        </p:spPr>
      </p:pic>
    </p:spTree>
    <p:extLst>
      <p:ext uri="{BB962C8B-B14F-4D97-AF65-F5344CB8AC3E}">
        <p14:creationId xmlns:p14="http://schemas.microsoft.com/office/powerpoint/2010/main" val="21290218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156F-9370-4313-B0C2-BCCB51E1F8C7}"/>
              </a:ext>
            </a:extLst>
          </p:cNvPr>
          <p:cNvSpPr>
            <a:spLocks noGrp="1"/>
          </p:cNvSpPr>
          <p:nvPr>
            <p:ph type="title"/>
          </p:nvPr>
        </p:nvSpPr>
        <p:spPr/>
        <p:txBody>
          <a:bodyPr/>
          <a:lstStyle/>
          <a:p>
            <a:pPr algn="l"/>
            <a:r>
              <a:rPr lang="en-US" dirty="0">
                <a:solidFill>
                  <a:schemeClr val="tx1"/>
                </a:solidFill>
              </a:rPr>
              <a:t>Veterans Treatment Court</a:t>
            </a:r>
          </a:p>
        </p:txBody>
      </p:sp>
      <p:sp>
        <p:nvSpPr>
          <p:cNvPr id="3" name="Text Placeholder 2">
            <a:extLst>
              <a:ext uri="{FF2B5EF4-FFF2-40B4-BE49-F238E27FC236}">
                <a16:creationId xmlns:a16="http://schemas.microsoft.com/office/drawing/2014/main" id="{461D5D95-E43E-4DEF-9B4A-3C5F4F014BEE}"/>
              </a:ext>
            </a:extLst>
          </p:cNvPr>
          <p:cNvSpPr>
            <a:spLocks noGrp="1"/>
          </p:cNvSpPr>
          <p:nvPr>
            <p:ph type="body" idx="1"/>
          </p:nvPr>
        </p:nvSpPr>
        <p:spPr>
          <a:xfrm>
            <a:off x="350271" y="1563017"/>
            <a:ext cx="8229600" cy="4526100"/>
          </a:xfrm>
        </p:spPr>
        <p:txBody>
          <a:bodyPr/>
          <a:lstStyle/>
          <a:p>
            <a:endParaRPr lang="en-US" dirty="0"/>
          </a:p>
        </p:txBody>
      </p:sp>
      <p:pic>
        <p:nvPicPr>
          <p:cNvPr id="4" name="Picture 3">
            <a:extLst>
              <a:ext uri="{FF2B5EF4-FFF2-40B4-BE49-F238E27FC236}">
                <a16:creationId xmlns:a16="http://schemas.microsoft.com/office/drawing/2014/main" id="{392A7242-AC44-4DEC-9E6A-8B8969A25B89}"/>
              </a:ext>
            </a:extLst>
          </p:cNvPr>
          <p:cNvPicPr>
            <a:picLocks noChangeAspect="1"/>
          </p:cNvPicPr>
          <p:nvPr/>
        </p:nvPicPr>
        <p:blipFill>
          <a:blip r:embed="rId2"/>
          <a:stretch>
            <a:fillRect/>
          </a:stretch>
        </p:blipFill>
        <p:spPr>
          <a:xfrm>
            <a:off x="6627490" y="768883"/>
            <a:ext cx="1952381" cy="961905"/>
          </a:xfrm>
          <a:prstGeom prst="rect">
            <a:avLst/>
          </a:prstGeom>
        </p:spPr>
      </p:pic>
      <p:pic>
        <p:nvPicPr>
          <p:cNvPr id="1026" name="Picture 2" descr="A Wounded Warrior in the Orange County Combat Veterans Treatment Court">
            <a:extLst>
              <a:ext uri="{FF2B5EF4-FFF2-40B4-BE49-F238E27FC236}">
                <a16:creationId xmlns:a16="http://schemas.microsoft.com/office/drawing/2014/main" id="{51ED5BA1-1720-4B73-B6B5-88D18D316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0999"/>
            <a:ext cx="2430318" cy="43381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volunteer Veteran Mentor in the Buffalo Veterans Treatment Court offers support ">
            <a:extLst>
              <a:ext uri="{FF2B5EF4-FFF2-40B4-BE49-F238E27FC236}">
                <a16:creationId xmlns:a16="http://schemas.microsoft.com/office/drawing/2014/main" id="{9F29401A-217A-4863-8C00-81A80EF17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285" y="3585889"/>
            <a:ext cx="2916382" cy="2503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9th Judicial District Veterans Treatment Court">
            <a:extLst>
              <a:ext uri="{FF2B5EF4-FFF2-40B4-BE49-F238E27FC236}">
                <a16:creationId xmlns:a16="http://schemas.microsoft.com/office/drawing/2014/main" id="{5FFCD368-F36B-4A10-A7F1-EB7E1BE99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4765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2799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hydrant, glass&#10;&#10;Description automatically generated">
            <a:extLst>
              <a:ext uri="{FF2B5EF4-FFF2-40B4-BE49-F238E27FC236}">
                <a16:creationId xmlns:a16="http://schemas.microsoft.com/office/drawing/2014/main" id="{631E440F-6E10-4AE9-B38D-66971E5CB055}"/>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3036808" y="-283656"/>
            <a:ext cx="7130335" cy="99446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46EC5E6-FB5D-4812-BF2A-14EC82A9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52" y="5715000"/>
            <a:ext cx="1718441" cy="930336"/>
          </a:xfrm>
          <a:prstGeom prst="rect">
            <a:avLst/>
          </a:prstGeom>
        </p:spPr>
      </p:pic>
      <p:sp>
        <p:nvSpPr>
          <p:cNvPr id="8" name="Title 1">
            <a:extLst>
              <a:ext uri="{FF2B5EF4-FFF2-40B4-BE49-F238E27FC236}">
                <a16:creationId xmlns:a16="http://schemas.microsoft.com/office/drawing/2014/main" id="{E9E59328-A6B7-4149-9B1D-83778999B367}"/>
              </a:ext>
            </a:extLst>
          </p:cNvPr>
          <p:cNvSpPr txBox="1">
            <a:spLocks/>
          </p:cNvSpPr>
          <p:nvPr/>
        </p:nvSpPr>
        <p:spPr>
          <a:xfrm>
            <a:off x="283350" y="212264"/>
            <a:ext cx="6287465" cy="95488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en-US" sz="4800" b="1" cap="small" dirty="0">
                <a:solidFill>
                  <a:srgbClr val="1E3D7D"/>
                </a:solidFill>
                <a:latin typeface="Maxwell Sans" panose="02000506000000020004" pitchFamily="50" charset="0"/>
              </a:rPr>
              <a:t>About the Presenters</a:t>
            </a:r>
            <a:endParaRPr lang="en-US" sz="4800" dirty="0">
              <a:solidFill>
                <a:prstClr val="black"/>
              </a:solidFill>
              <a:latin typeface="Calibri Light" panose="020F0302020204030204"/>
            </a:endParaRPr>
          </a:p>
        </p:txBody>
      </p:sp>
      <p:sp>
        <p:nvSpPr>
          <p:cNvPr id="11" name="TextBox 10">
            <a:extLst>
              <a:ext uri="{FF2B5EF4-FFF2-40B4-BE49-F238E27FC236}">
                <a16:creationId xmlns:a16="http://schemas.microsoft.com/office/drawing/2014/main" id="{33A76F2E-D508-489E-89FD-5B7940DB8E66}"/>
              </a:ext>
            </a:extLst>
          </p:cNvPr>
          <p:cNvSpPr txBox="1"/>
          <p:nvPr/>
        </p:nvSpPr>
        <p:spPr>
          <a:xfrm>
            <a:off x="3703812" y="5044712"/>
            <a:ext cx="1736373" cy="738664"/>
          </a:xfrm>
          <a:prstGeom prst="rect">
            <a:avLst/>
          </a:prstGeom>
          <a:noFill/>
        </p:spPr>
        <p:txBody>
          <a:bodyPr wrap="none" rtlCol="0">
            <a:spAutoFit/>
          </a:bodyPr>
          <a:lstStyle/>
          <a:p>
            <a:pPr algn="ctr"/>
            <a:r>
              <a:rPr lang="en-US" dirty="0"/>
              <a:t>Bob James</a:t>
            </a:r>
          </a:p>
          <a:p>
            <a:pPr algn="ctr"/>
            <a:r>
              <a:rPr lang="en-US" dirty="0"/>
              <a:t>Henry Ford College</a:t>
            </a:r>
          </a:p>
          <a:p>
            <a:pPr algn="ctr"/>
            <a:endParaRPr lang="en-US" dirty="0"/>
          </a:p>
        </p:txBody>
      </p:sp>
      <p:pic>
        <p:nvPicPr>
          <p:cNvPr id="10" name="Picture 9" descr="A person wearing glasses&#10;&#10;Description automatically generated">
            <a:extLst>
              <a:ext uri="{FF2B5EF4-FFF2-40B4-BE49-F238E27FC236}">
                <a16:creationId xmlns:a16="http://schemas.microsoft.com/office/drawing/2014/main" id="{6F8FFB12-ACF5-44F4-8CCB-B8D08D33C946}"/>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2970219" y="1804279"/>
            <a:ext cx="3203560" cy="2565169"/>
          </a:xfrm>
          <a:prstGeom prst="rect">
            <a:avLst/>
          </a:prstGeom>
        </p:spPr>
      </p:pic>
    </p:spTree>
    <p:extLst>
      <p:ext uri="{BB962C8B-B14F-4D97-AF65-F5344CB8AC3E}">
        <p14:creationId xmlns:p14="http://schemas.microsoft.com/office/powerpoint/2010/main" val="24719430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156F-9370-4313-B0C2-BCCB51E1F8C7}"/>
              </a:ext>
            </a:extLst>
          </p:cNvPr>
          <p:cNvSpPr>
            <a:spLocks noGrp="1"/>
          </p:cNvSpPr>
          <p:nvPr>
            <p:ph type="title"/>
          </p:nvPr>
        </p:nvSpPr>
        <p:spPr/>
        <p:txBody>
          <a:bodyPr/>
          <a:lstStyle/>
          <a:p>
            <a:pPr algn="l"/>
            <a:r>
              <a:rPr lang="en-US" dirty="0">
                <a:solidFill>
                  <a:schemeClr val="tx1"/>
                </a:solidFill>
              </a:rPr>
              <a:t>Veterans Treatment Court</a:t>
            </a:r>
          </a:p>
        </p:txBody>
      </p:sp>
      <p:sp>
        <p:nvSpPr>
          <p:cNvPr id="3" name="Text Placeholder 2">
            <a:extLst>
              <a:ext uri="{FF2B5EF4-FFF2-40B4-BE49-F238E27FC236}">
                <a16:creationId xmlns:a16="http://schemas.microsoft.com/office/drawing/2014/main" id="{461D5D95-E43E-4DEF-9B4A-3C5F4F014BEE}"/>
              </a:ext>
            </a:extLst>
          </p:cNvPr>
          <p:cNvSpPr>
            <a:spLocks noGrp="1"/>
          </p:cNvSpPr>
          <p:nvPr>
            <p:ph type="body" idx="1"/>
          </p:nvPr>
        </p:nvSpPr>
        <p:spPr/>
        <p:txBody>
          <a:bodyPr/>
          <a:lstStyle/>
          <a:p>
            <a:r>
              <a:rPr lang="en-US" sz="2400" dirty="0">
                <a:solidFill>
                  <a:schemeClr val="tx1"/>
                </a:solidFill>
              </a:rPr>
              <a:t>Most veterans are strengthened by their military service, but the combat experience has unfortunately left a growing number of veterans with issue such as PTSD and traumatic brain injury. </a:t>
            </a:r>
          </a:p>
          <a:p>
            <a:r>
              <a:rPr lang="en-US" sz="2400" dirty="0">
                <a:solidFill>
                  <a:schemeClr val="tx1"/>
                </a:solidFill>
              </a:rPr>
              <a:t>One in five veterans has symptoms of a mental health disorder or cognitive impairment. </a:t>
            </a:r>
          </a:p>
          <a:p>
            <a:r>
              <a:rPr lang="en-US" sz="2400" dirty="0"/>
              <a:t>One in six veterans who served in Operation Enduring Freedom and Operation Iraqi Freedom suffer from a substance use issue.</a:t>
            </a:r>
            <a:endParaRPr lang="en-US" sz="2400" dirty="0">
              <a:solidFill>
                <a:schemeClr val="tx1"/>
              </a:solidFill>
            </a:endParaRPr>
          </a:p>
        </p:txBody>
      </p:sp>
      <p:pic>
        <p:nvPicPr>
          <p:cNvPr id="4" name="Picture 3">
            <a:extLst>
              <a:ext uri="{FF2B5EF4-FFF2-40B4-BE49-F238E27FC236}">
                <a16:creationId xmlns:a16="http://schemas.microsoft.com/office/drawing/2014/main" id="{392A7242-AC44-4DEC-9E6A-8B8969A25B89}"/>
              </a:ext>
            </a:extLst>
          </p:cNvPr>
          <p:cNvPicPr>
            <a:picLocks noChangeAspect="1"/>
          </p:cNvPicPr>
          <p:nvPr/>
        </p:nvPicPr>
        <p:blipFill>
          <a:blip r:embed="rId2"/>
          <a:stretch>
            <a:fillRect/>
          </a:stretch>
        </p:blipFill>
        <p:spPr>
          <a:xfrm>
            <a:off x="6627490" y="768883"/>
            <a:ext cx="1952381" cy="961905"/>
          </a:xfrm>
          <a:prstGeom prst="rect">
            <a:avLst/>
          </a:prstGeom>
        </p:spPr>
      </p:pic>
    </p:spTree>
    <p:extLst>
      <p:ext uri="{BB962C8B-B14F-4D97-AF65-F5344CB8AC3E}">
        <p14:creationId xmlns:p14="http://schemas.microsoft.com/office/powerpoint/2010/main" val="18952276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156F-9370-4313-B0C2-BCCB51E1F8C7}"/>
              </a:ext>
            </a:extLst>
          </p:cNvPr>
          <p:cNvSpPr>
            <a:spLocks noGrp="1"/>
          </p:cNvSpPr>
          <p:nvPr>
            <p:ph type="title"/>
          </p:nvPr>
        </p:nvSpPr>
        <p:spPr/>
        <p:txBody>
          <a:bodyPr/>
          <a:lstStyle/>
          <a:p>
            <a:pPr algn="l"/>
            <a:r>
              <a:rPr lang="en-US" dirty="0">
                <a:solidFill>
                  <a:schemeClr val="tx1"/>
                </a:solidFill>
              </a:rPr>
              <a:t>Veterans Treatment Court</a:t>
            </a:r>
          </a:p>
        </p:txBody>
      </p:sp>
      <p:sp>
        <p:nvSpPr>
          <p:cNvPr id="3" name="Text Placeholder 2">
            <a:extLst>
              <a:ext uri="{FF2B5EF4-FFF2-40B4-BE49-F238E27FC236}">
                <a16:creationId xmlns:a16="http://schemas.microsoft.com/office/drawing/2014/main" id="{461D5D95-E43E-4DEF-9B4A-3C5F4F014BEE}"/>
              </a:ext>
            </a:extLst>
          </p:cNvPr>
          <p:cNvSpPr>
            <a:spLocks noGrp="1"/>
          </p:cNvSpPr>
          <p:nvPr>
            <p:ph type="body" idx="1"/>
          </p:nvPr>
        </p:nvSpPr>
        <p:spPr/>
        <p:txBody>
          <a:bodyPr/>
          <a:lstStyle/>
          <a:p>
            <a:r>
              <a:rPr lang="en-US" dirty="0"/>
              <a:t>Research continues to draw a link between substance use and combat-related mental illness. Left untreated, mental health disorders common among veterans can directly lead to involvement in the criminal justice system.</a:t>
            </a:r>
          </a:p>
        </p:txBody>
      </p:sp>
      <p:pic>
        <p:nvPicPr>
          <p:cNvPr id="4" name="Picture 3">
            <a:extLst>
              <a:ext uri="{FF2B5EF4-FFF2-40B4-BE49-F238E27FC236}">
                <a16:creationId xmlns:a16="http://schemas.microsoft.com/office/drawing/2014/main" id="{392A7242-AC44-4DEC-9E6A-8B8969A25B89}"/>
              </a:ext>
            </a:extLst>
          </p:cNvPr>
          <p:cNvPicPr>
            <a:picLocks noChangeAspect="1"/>
          </p:cNvPicPr>
          <p:nvPr/>
        </p:nvPicPr>
        <p:blipFill>
          <a:blip r:embed="rId2"/>
          <a:stretch>
            <a:fillRect/>
          </a:stretch>
        </p:blipFill>
        <p:spPr>
          <a:xfrm>
            <a:off x="6627490" y="768883"/>
            <a:ext cx="1952381" cy="961905"/>
          </a:xfrm>
          <a:prstGeom prst="rect">
            <a:avLst/>
          </a:prstGeom>
        </p:spPr>
      </p:pic>
    </p:spTree>
    <p:extLst>
      <p:ext uri="{BB962C8B-B14F-4D97-AF65-F5344CB8AC3E}">
        <p14:creationId xmlns:p14="http://schemas.microsoft.com/office/powerpoint/2010/main" val="24106030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6200" y="762000"/>
            <a:ext cx="9144000" cy="5181599"/>
          </a:xfrm>
          <a:prstGeom prst="rect">
            <a:avLst/>
          </a:prstGeom>
          <a:noFill/>
          <a:ln>
            <a:noFill/>
          </a:ln>
        </p:spPr>
        <p:txBody>
          <a:bodyPr lIns="91425" tIns="45700" rIns="91425" bIns="45700" anchor="t" anchorCtr="0">
            <a:noAutofit/>
          </a:bodyPr>
          <a:lstStyle/>
          <a:p>
            <a:pPr marL="628650" indent="-342900">
              <a:spcBef>
                <a:spcPts val="560"/>
              </a:spcBef>
              <a:buSzPct val="100000"/>
              <a:buBlip>
                <a:blip r:embed="rId3"/>
              </a:buBlip>
            </a:pPr>
            <a:r>
              <a:rPr lang="en-US" sz="2400" dirty="0">
                <a:latin typeface="Times New Roman" panose="02020603050405020304" pitchFamily="18" charset="0"/>
                <a:cs typeface="Times New Roman" panose="02020603050405020304" pitchFamily="18" charset="0"/>
              </a:rPr>
              <a:t>Campuses developing direct equivalencies, considering credit reciprocity agreements and locally articulated pathways</a:t>
            </a:r>
          </a:p>
          <a:p>
            <a:pPr marL="628650" indent="-342900">
              <a:spcBef>
                <a:spcPts val="560"/>
              </a:spcBef>
              <a:buSzPct val="100000"/>
              <a:buBlip>
                <a:blip r:embed="rId3"/>
              </a:buBlip>
            </a:pPr>
            <a:r>
              <a:rPr lang="en-US" sz="2400" dirty="0">
                <a:latin typeface="Times New Roman" panose="02020603050405020304" pitchFamily="18" charset="0"/>
                <a:cs typeface="Times New Roman" panose="02020603050405020304" pitchFamily="18" charset="0"/>
              </a:rPr>
              <a:t>General Education</a:t>
            </a:r>
          </a:p>
          <a:p>
            <a:pPr marL="685800" lvl="1" indent="0">
              <a:buSzPct val="100000"/>
              <a:buNone/>
            </a:pPr>
            <a:r>
              <a:rPr lang="en-US" sz="2000" dirty="0">
                <a:latin typeface="Times New Roman" panose="02020603050405020304" pitchFamily="18" charset="0"/>
                <a:cs typeface="Times New Roman" panose="02020603050405020304" pitchFamily="18" charset="0"/>
              </a:rPr>
              <a:t>	Streamlined veteran's portfolio or other PLA supplements; Int’l/Global 	Diversity for deployment; U.S. Diversity for service; Foreign Language credit 	for language expertise, direct credit for DLI courses; Communications, 	Leadership, Management depending on rank; PE/Wellness</a:t>
            </a:r>
          </a:p>
          <a:p>
            <a:pPr marL="628650" indent="-342900">
              <a:spcBef>
                <a:spcPts val="560"/>
              </a:spcBef>
              <a:buSzPct val="100000"/>
              <a:buBlip>
                <a:blip r:embed="rId3"/>
              </a:buBlip>
            </a:pPr>
            <a:r>
              <a:rPr lang="en-US" sz="2400" dirty="0">
                <a:latin typeface="Times New Roman" panose="02020603050405020304" pitchFamily="18" charset="0"/>
                <a:cs typeface="Times New Roman" panose="02020603050405020304" pitchFamily="18" charset="0"/>
              </a:rPr>
              <a:t>Military science or other minors geared toward veterans</a:t>
            </a:r>
          </a:p>
          <a:p>
            <a:pPr marL="628650" indent="-342900">
              <a:spcBef>
                <a:spcPts val="560"/>
              </a:spcBef>
              <a:buSzPct val="100000"/>
              <a:buBlip>
                <a:blip r:embed="rId3"/>
              </a:buBlip>
            </a:pPr>
            <a:r>
              <a:rPr lang="en-US" sz="2400" dirty="0">
                <a:latin typeface="Times New Roman" panose="02020603050405020304" pitchFamily="18" charset="0"/>
                <a:cs typeface="Times New Roman" panose="02020603050405020304" pitchFamily="18" charset="0"/>
              </a:rPr>
              <a:t>MOS “block” credit awards toward accelerated programs</a:t>
            </a:r>
          </a:p>
          <a:p>
            <a:pPr marL="685800" lvl="1" indent="0">
              <a:buSzPct val="100000"/>
              <a:buNone/>
            </a:pPr>
            <a:r>
              <a:rPr lang="en-US" sz="2000" dirty="0">
                <a:latin typeface="Times New Roman" panose="02020603050405020304" pitchFamily="18" charset="0"/>
                <a:cs typeface="Times New Roman" panose="02020603050405020304" pitchFamily="18" charset="0"/>
                <a:sym typeface="Wingdings" panose="05000000000000000000" pitchFamily="2" charset="2"/>
              </a:rPr>
              <a:t>	Next state project: METC </a:t>
            </a:r>
            <a:r>
              <a:rPr lang="en-US" sz="2000" dirty="0">
                <a:latin typeface="Times New Roman" panose="02020603050405020304" pitchFamily="18" charset="0"/>
                <a:cs typeface="Times New Roman" panose="02020603050405020304" pitchFamily="18" charset="0"/>
                <a:sym typeface="Wingdings" panose="05000000000000000000" pitchFamily="2" charset="2"/>
                <a:hlinkClick r:id="rId4"/>
              </a:rPr>
              <a:t>Degree Bridge Programs </a:t>
            </a:r>
            <a:endParaRPr lang="en-US" sz="2000" dirty="0">
              <a:latin typeface="Times New Roman" panose="02020603050405020304" pitchFamily="18" charset="0"/>
              <a:cs typeface="Times New Roman" panose="02020603050405020304" pitchFamily="18" charset="0"/>
              <a:sym typeface="Wingdings" panose="05000000000000000000" pitchFamily="2" charset="2"/>
            </a:endParaRPr>
          </a:p>
          <a:p>
            <a:pPr marL="685800" lvl="1" indent="0">
              <a:buSzPct val="100000"/>
              <a:buNone/>
            </a:pPr>
            <a:r>
              <a:rPr lang="en-US" sz="2000" dirty="0">
                <a:latin typeface="Times New Roman" panose="02020603050405020304" pitchFamily="18" charset="0"/>
                <a:cs typeface="Times New Roman" panose="02020603050405020304" pitchFamily="18" charset="0"/>
              </a:rPr>
              <a:t>	Campus programs: HFC in association with Rochester University</a:t>
            </a:r>
          </a:p>
          <a:p>
            <a:pPr marL="628650" indent="-342900">
              <a:buSzPct val="100000"/>
              <a:buBlip>
                <a:blip r:embed="rId3"/>
              </a:buBlip>
            </a:pPr>
            <a:r>
              <a:rPr lang="en-US" sz="2400" dirty="0" err="1">
                <a:latin typeface="Times New Roman" panose="02020603050405020304" pitchFamily="18" charset="0"/>
                <a:cs typeface="Times New Roman" panose="02020603050405020304" pitchFamily="18" charset="0"/>
              </a:rPr>
              <a:t>Consortial</a:t>
            </a:r>
            <a:r>
              <a:rPr lang="en-US" sz="2400" dirty="0">
                <a:latin typeface="Times New Roman" panose="02020603050405020304" pitchFamily="18" charset="0"/>
                <a:cs typeface="Times New Roman" panose="02020603050405020304" pitchFamily="18" charset="0"/>
              </a:rPr>
              <a:t>/pathway agreements, example: </a:t>
            </a:r>
          </a:p>
          <a:p>
            <a:pPr marL="285750" indent="0">
              <a:buSzPct val="100000"/>
              <a:buNone/>
            </a:pPr>
            <a:r>
              <a:rPr lang="en-US" sz="2400" dirty="0">
                <a:latin typeface="Times New Roman" panose="02020603050405020304" pitchFamily="18" charset="0"/>
                <a:cs typeface="Times New Roman" panose="02020603050405020304" pitchFamily="18" charset="0"/>
              </a:rPr>
              <a:t>	68W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Paramedic </a:t>
            </a:r>
            <a:r>
              <a:rPr lang="en-US" sz="2400" dirty="0">
                <a:latin typeface="Times New Roman" panose="02020603050405020304" pitchFamily="18" charset="0"/>
                <a:cs typeface="Times New Roman" panose="02020603050405020304" pitchFamily="18" charset="0"/>
                <a:sym typeface="Wingdings" panose="05000000000000000000" pitchFamily="2" charset="2"/>
              </a:rPr>
              <a:t> RN/ADN  BSN Completion</a:t>
            </a:r>
          </a:p>
          <a:p>
            <a:pPr marL="285750" indent="0">
              <a:buSzPct val="100000"/>
              <a:buNone/>
            </a:pPr>
            <a:endParaRPr lang="en-US" sz="2200" dirty="0">
              <a:latin typeface="Times New Roman" panose="02020603050405020304" pitchFamily="18" charset="0"/>
              <a:cs typeface="Times New Roman" panose="02020603050405020304" pitchFamily="18" charset="0"/>
            </a:endParaRPr>
          </a:p>
          <a:p>
            <a:pPr marL="628650" indent="-342900">
              <a:buSzPct val="100000"/>
              <a:buBlip>
                <a:blip r:embed="rId3"/>
              </a:buBlip>
            </a:pPr>
            <a:endParaRPr lang="en-US" sz="1800" dirty="0">
              <a:latin typeface="Times New Roman" panose="02020603050405020304" pitchFamily="18" charset="0"/>
              <a:cs typeface="Times New Roman" panose="02020603050405020304" pitchFamily="18" charset="0"/>
            </a:endParaRPr>
          </a:p>
          <a:p>
            <a:pPr marL="0" lvl="0" indent="0">
              <a:lnSpc>
                <a:spcPct val="110000"/>
              </a:lnSpc>
              <a:spcBef>
                <a:spcPts val="0"/>
              </a:spcBef>
              <a:buClr>
                <a:srgbClr val="17375E"/>
              </a:buClr>
              <a:buSzPct val="25000"/>
              <a:buNone/>
            </a:pP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373962B-361C-446B-8C1E-F1FFD2C6F90A}"/>
              </a:ext>
            </a:extLst>
          </p:cNvPr>
          <p:cNvSpPr/>
          <p:nvPr/>
        </p:nvSpPr>
        <p:spPr>
          <a:xfrm>
            <a:off x="131284" y="152400"/>
            <a:ext cx="7993656" cy="523220"/>
          </a:xfrm>
          <a:prstGeom prst="rect">
            <a:avLst/>
          </a:prstGeom>
        </p:spPr>
        <p:txBody>
          <a:bodyPr wrap="square">
            <a:spAutoFit/>
          </a:bodyPr>
          <a:lstStyle/>
          <a:p>
            <a:r>
              <a:rPr lang="en-US" sz="2800" b="1" dirty="0">
                <a:solidFill>
                  <a:srgbClr val="002060"/>
                </a:solidFill>
                <a:latin typeface="Times New Roman" panose="02020603050405020304" pitchFamily="18" charset="0"/>
                <a:cs typeface="Times New Roman" panose="02020603050405020304" pitchFamily="18" charset="0"/>
              </a:rPr>
              <a:t>Academic Pathways for Veterans</a:t>
            </a:r>
            <a:endParaRPr lang="en-US" sz="1600" dirty="0"/>
          </a:p>
        </p:txBody>
      </p:sp>
    </p:spTree>
    <p:extLst>
      <p:ext uri="{BB962C8B-B14F-4D97-AF65-F5344CB8AC3E}">
        <p14:creationId xmlns:p14="http://schemas.microsoft.com/office/powerpoint/2010/main" val="26006535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6200" y="822158"/>
            <a:ext cx="8915400" cy="5791200"/>
          </a:xfrm>
          <a:prstGeom prst="rect">
            <a:avLst/>
          </a:prstGeom>
          <a:noFill/>
          <a:ln>
            <a:noFill/>
          </a:ln>
        </p:spPr>
        <p:txBody>
          <a:bodyPr lIns="91425" tIns="45700" rIns="91425" bIns="45700" anchor="t" anchorCtr="0">
            <a:noAutofit/>
          </a:bodyPr>
          <a:lstStyle/>
          <a:p>
            <a:pPr marL="0" lvl="0" indent="0">
              <a:lnSpc>
                <a:spcPct val="110000"/>
              </a:lnSpc>
              <a:spcBef>
                <a:spcPts val="0"/>
              </a:spcBef>
              <a:buClr>
                <a:srgbClr val="17375E"/>
              </a:buClr>
              <a:buSzPct val="25000"/>
              <a:buNone/>
            </a:pPr>
            <a:r>
              <a:rPr lang="en-US" sz="2000" b="1" dirty="0">
                <a:latin typeface="Times New Roman" panose="02020603050405020304" pitchFamily="18" charset="0"/>
                <a:cs typeface="Times New Roman" panose="02020603050405020304" pitchFamily="18" charset="0"/>
              </a:rPr>
              <a:t>HLC Criterion 4. Teaching and Learning: Evaluation and Improvement</a:t>
            </a:r>
            <a:br>
              <a:rPr lang="en-US" sz="22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The institution demonstrates responsibility for the quality of its educational programs, learning environments, and support services, and it evaluates their effectiveness for student learning through processes designed to promote continuous improvement.</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285750" indent="0">
              <a:spcBef>
                <a:spcPts val="560"/>
              </a:spcBef>
              <a:buSzPct val="100000"/>
              <a:buNone/>
            </a:pPr>
            <a:r>
              <a:rPr lang="en-US" sz="2200" b="1" dirty="0">
                <a:latin typeface="Times New Roman" panose="02020603050405020304" pitchFamily="18" charset="0"/>
                <a:cs typeface="Times New Roman" panose="02020603050405020304" pitchFamily="18" charset="0"/>
              </a:rPr>
              <a:t>A2</a:t>
            </a:r>
            <a:r>
              <a:rPr lang="en-US" sz="2200" dirty="0">
                <a:latin typeface="Times New Roman" panose="02020603050405020304" pitchFamily="18" charset="0"/>
                <a:cs typeface="Times New Roman" panose="02020603050405020304" pitchFamily="18" charset="0"/>
              </a:rPr>
              <a:t> - The institution evaluates all the credit that it transcripts, including what it awards for experiential learning or other forms of prior learning, or relies on the evaluation of responsible third parties. </a:t>
            </a:r>
          </a:p>
          <a:p>
            <a:pPr marL="285750" indent="0">
              <a:spcBef>
                <a:spcPts val="560"/>
              </a:spcBef>
              <a:buSzPct val="100000"/>
              <a:buNone/>
            </a:pPr>
            <a:r>
              <a:rPr lang="en-US" sz="2200" b="1" dirty="0">
                <a:latin typeface="Times New Roman" panose="02020603050405020304" pitchFamily="18" charset="0"/>
                <a:cs typeface="Times New Roman" panose="02020603050405020304" pitchFamily="18" charset="0"/>
              </a:rPr>
              <a:t>A3</a:t>
            </a:r>
            <a:r>
              <a:rPr lang="en-US" sz="2200" dirty="0">
                <a:latin typeface="Times New Roman" panose="02020603050405020304" pitchFamily="18" charset="0"/>
                <a:cs typeface="Times New Roman" panose="02020603050405020304" pitchFamily="18" charset="0"/>
              </a:rPr>
              <a:t> - The institution has policies that assure the quality of the credit it accepts in transfer. </a:t>
            </a:r>
          </a:p>
          <a:p>
            <a:pPr marL="285750" indent="0">
              <a:spcBef>
                <a:spcPts val="560"/>
              </a:spcBef>
              <a:buSzPct val="100000"/>
              <a:buNone/>
            </a:pPr>
            <a:endParaRPr lang="en-US" sz="2200" dirty="0">
              <a:latin typeface="Times New Roman" panose="02020603050405020304" pitchFamily="18" charset="0"/>
              <a:cs typeface="Times New Roman" panose="02020603050405020304" pitchFamily="18" charset="0"/>
            </a:endParaRPr>
          </a:p>
          <a:p>
            <a:pPr marL="285750" indent="0">
              <a:spcBef>
                <a:spcPts val="560"/>
              </a:spcBef>
              <a:buSzPct val="100000"/>
              <a:buNone/>
            </a:pPr>
            <a:r>
              <a:rPr lang="en-US" sz="2200" b="1" dirty="0">
                <a:latin typeface="Times New Roman" panose="02020603050405020304" pitchFamily="18" charset="0"/>
                <a:cs typeface="Times New Roman" panose="02020603050405020304" pitchFamily="18" charset="0"/>
              </a:rPr>
              <a:t>B1</a:t>
            </a:r>
            <a:r>
              <a:rPr lang="en-US" sz="2200" dirty="0">
                <a:latin typeface="Times New Roman" panose="02020603050405020304" pitchFamily="18" charset="0"/>
                <a:cs typeface="Times New Roman" panose="02020603050405020304" pitchFamily="18" charset="0"/>
              </a:rPr>
              <a:t>- The institution has clearly stated goals for student learning and effective processes for assessment of student learning and achievement of learning goals.</a:t>
            </a:r>
          </a:p>
          <a:p>
            <a:pPr marL="285750" indent="0">
              <a:spcBef>
                <a:spcPts val="560"/>
              </a:spcBef>
              <a:buSzPct val="100000"/>
              <a:buNone/>
            </a:pPr>
            <a:r>
              <a:rPr lang="en-US" sz="2200" b="1" dirty="0">
                <a:latin typeface="Times New Roman" panose="02020603050405020304" pitchFamily="18" charset="0"/>
                <a:cs typeface="Times New Roman" panose="02020603050405020304" pitchFamily="18" charset="0"/>
              </a:rPr>
              <a:t>B2</a:t>
            </a:r>
            <a:r>
              <a:rPr lang="en-US" sz="2200" dirty="0">
                <a:latin typeface="Times New Roman" panose="02020603050405020304" pitchFamily="18" charset="0"/>
                <a:cs typeface="Times New Roman" panose="02020603050405020304" pitchFamily="18" charset="0"/>
              </a:rPr>
              <a:t> - The institution assesses achievement of the learning outcomes that it claims for its curricular and co-curricular programs.</a:t>
            </a:r>
          </a:p>
          <a:p>
            <a:pPr marL="628650" indent="-342900">
              <a:spcBef>
                <a:spcPts val="560"/>
              </a:spcBef>
              <a:buSzPct val="100000"/>
              <a:buBlip>
                <a:blip r:embed="rId3"/>
              </a:buBlip>
            </a:pPr>
            <a:endParaRPr lang="en-US" sz="2200" dirty="0">
              <a:latin typeface="Times New Roman" panose="02020603050405020304" pitchFamily="18" charset="0"/>
              <a:cs typeface="Times New Roman" panose="02020603050405020304" pitchFamily="18" charset="0"/>
            </a:endParaRPr>
          </a:p>
          <a:p>
            <a:pPr marL="628650" indent="-342900">
              <a:spcBef>
                <a:spcPts val="560"/>
              </a:spcBef>
              <a:buSzPct val="100000"/>
              <a:buBlip>
                <a:blip r:embed="rId3"/>
              </a:buBlip>
            </a:pPr>
            <a:endParaRPr lang="en-US" sz="2000" dirty="0">
              <a:solidFill>
                <a:schemeClr val="tx1"/>
              </a:solidFill>
              <a:latin typeface="Times New Roman" panose="02020603050405020304" pitchFamily="18" charset="0"/>
              <a:cs typeface="Times New Roman" panose="02020603050405020304" pitchFamily="18" charset="0"/>
              <a:sym typeface="Arial"/>
            </a:endParaRPr>
          </a:p>
          <a:p>
            <a:pPr marL="285750" indent="0">
              <a:buSzPct val="100000"/>
              <a:buNone/>
            </a:pPr>
            <a:endParaRPr lang="en-US" sz="2200" dirty="0">
              <a:latin typeface="Times New Roman" panose="02020603050405020304" pitchFamily="18" charset="0"/>
              <a:cs typeface="Times New Roman" panose="02020603050405020304" pitchFamily="18" charset="0"/>
            </a:endParaRPr>
          </a:p>
          <a:p>
            <a:pPr marL="628650" indent="-342900">
              <a:buSzPct val="100000"/>
              <a:buBlip>
                <a:blip r:embed="rId3"/>
              </a:buBlip>
            </a:pPr>
            <a:endParaRPr lang="en-US" sz="1800" dirty="0">
              <a:latin typeface="Times New Roman" panose="02020603050405020304" pitchFamily="18" charset="0"/>
              <a:cs typeface="Times New Roman" panose="02020603050405020304" pitchFamily="18" charset="0"/>
            </a:endParaRPr>
          </a:p>
          <a:p>
            <a:pPr marL="0" lvl="0" indent="0">
              <a:lnSpc>
                <a:spcPct val="110000"/>
              </a:lnSpc>
              <a:spcBef>
                <a:spcPts val="0"/>
              </a:spcBef>
              <a:buClr>
                <a:srgbClr val="17375E"/>
              </a:buClr>
              <a:buSzPct val="25000"/>
              <a:buNone/>
            </a:pP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DB680A0-BAD1-43C1-94D0-545074808CE8}"/>
              </a:ext>
            </a:extLst>
          </p:cNvPr>
          <p:cNvSpPr/>
          <p:nvPr/>
        </p:nvSpPr>
        <p:spPr>
          <a:xfrm>
            <a:off x="0" y="152400"/>
            <a:ext cx="7543800" cy="615553"/>
          </a:xfrm>
          <a:prstGeom prst="rect">
            <a:avLst/>
          </a:prstGeom>
        </p:spPr>
        <p:txBody>
          <a:bodyPr wrap="square">
            <a:spAutoFit/>
          </a:bodyPr>
          <a:lstStyle/>
          <a:p>
            <a:r>
              <a:rPr lang="en-US" sz="3400" b="1" dirty="0">
                <a:solidFill>
                  <a:srgbClr val="002060"/>
                </a:solidFill>
                <a:latin typeface="Times New Roman" panose="02020603050405020304" pitchFamily="18" charset="0"/>
                <a:cs typeface="Times New Roman" panose="02020603050405020304" pitchFamily="18" charset="0"/>
              </a:rPr>
              <a:t>What’s the impact on accreditation?</a:t>
            </a:r>
            <a:endParaRPr lang="en-US" sz="3400" dirty="0"/>
          </a:p>
        </p:txBody>
      </p:sp>
      <p:sp>
        <p:nvSpPr>
          <p:cNvPr id="7" name="Rectangle 6">
            <a:extLst>
              <a:ext uri="{FF2B5EF4-FFF2-40B4-BE49-F238E27FC236}">
                <a16:creationId xmlns:a16="http://schemas.microsoft.com/office/drawing/2014/main" id="{7459A18A-3D05-4CEF-9D59-25B384B47BE8}"/>
              </a:ext>
            </a:extLst>
          </p:cNvPr>
          <p:cNvSpPr/>
          <p:nvPr/>
        </p:nvSpPr>
        <p:spPr>
          <a:xfrm>
            <a:off x="304800" y="6477000"/>
            <a:ext cx="8077200" cy="307777"/>
          </a:xfrm>
          <a:prstGeom prst="rect">
            <a:avLst/>
          </a:prstGeom>
        </p:spPr>
        <p:txBody>
          <a:bodyPr wrap="square">
            <a:spAutoFit/>
          </a:bodyPr>
          <a:lstStyle/>
          <a:p>
            <a:r>
              <a:rPr lang="en-US" dirty="0"/>
              <a:t>Source: </a:t>
            </a:r>
            <a:r>
              <a:rPr lang="en-US" dirty="0">
                <a:hlinkClick r:id="rId4"/>
              </a:rPr>
              <a:t>http://www.hlcommission.org/Policies/criteria-and-core-components.html</a:t>
            </a:r>
            <a:r>
              <a:rPr lang="en-US" dirty="0"/>
              <a:t> </a:t>
            </a:r>
          </a:p>
        </p:txBody>
      </p:sp>
    </p:spTree>
    <p:extLst>
      <p:ext uri="{BB962C8B-B14F-4D97-AF65-F5344CB8AC3E}">
        <p14:creationId xmlns:p14="http://schemas.microsoft.com/office/powerpoint/2010/main" val="24361231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70F9-736E-4C61-B092-030D02F021D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D37F493-F3D8-473C-9E6E-C1AB59D5DEF2}"/>
              </a:ext>
            </a:extLst>
          </p:cNvPr>
          <p:cNvPicPr>
            <a:picLocks noChangeAspect="1"/>
          </p:cNvPicPr>
          <p:nvPr/>
        </p:nvPicPr>
        <p:blipFill>
          <a:blip r:embed="rId2"/>
          <a:stretch>
            <a:fillRect/>
          </a:stretch>
        </p:blipFill>
        <p:spPr>
          <a:xfrm>
            <a:off x="1408133" y="1714714"/>
            <a:ext cx="2647619" cy="3428571"/>
          </a:xfrm>
          <a:prstGeom prst="rect">
            <a:avLst/>
          </a:prstGeom>
        </p:spPr>
      </p:pic>
      <p:pic>
        <p:nvPicPr>
          <p:cNvPr id="5" name="Picture 4">
            <a:extLst>
              <a:ext uri="{FF2B5EF4-FFF2-40B4-BE49-F238E27FC236}">
                <a16:creationId xmlns:a16="http://schemas.microsoft.com/office/drawing/2014/main" id="{C14EE2AD-68C7-49B3-BAF0-C3599B7F40F4}"/>
              </a:ext>
            </a:extLst>
          </p:cNvPr>
          <p:cNvPicPr>
            <a:picLocks noChangeAspect="1"/>
          </p:cNvPicPr>
          <p:nvPr/>
        </p:nvPicPr>
        <p:blipFill>
          <a:blip r:embed="rId3"/>
          <a:stretch>
            <a:fillRect/>
          </a:stretch>
        </p:blipFill>
        <p:spPr>
          <a:xfrm>
            <a:off x="5288248" y="863227"/>
            <a:ext cx="2447619" cy="4666667"/>
          </a:xfrm>
          <a:prstGeom prst="rect">
            <a:avLst/>
          </a:prstGeom>
        </p:spPr>
      </p:pic>
      <p:pic>
        <p:nvPicPr>
          <p:cNvPr id="6" name="Picture 5">
            <a:extLst>
              <a:ext uri="{FF2B5EF4-FFF2-40B4-BE49-F238E27FC236}">
                <a16:creationId xmlns:a16="http://schemas.microsoft.com/office/drawing/2014/main" id="{862082F3-C79C-4963-A9DA-B73DDE732FAC}"/>
              </a:ext>
            </a:extLst>
          </p:cNvPr>
          <p:cNvPicPr>
            <a:picLocks noChangeAspect="1"/>
          </p:cNvPicPr>
          <p:nvPr/>
        </p:nvPicPr>
        <p:blipFill>
          <a:blip r:embed="rId4"/>
          <a:stretch>
            <a:fillRect/>
          </a:stretch>
        </p:blipFill>
        <p:spPr>
          <a:xfrm>
            <a:off x="743115" y="179090"/>
            <a:ext cx="2523809" cy="876190"/>
          </a:xfrm>
          <a:prstGeom prst="rect">
            <a:avLst/>
          </a:prstGeom>
        </p:spPr>
      </p:pic>
      <p:sp>
        <p:nvSpPr>
          <p:cNvPr id="3" name="TextBox 2">
            <a:extLst>
              <a:ext uri="{FF2B5EF4-FFF2-40B4-BE49-F238E27FC236}">
                <a16:creationId xmlns:a16="http://schemas.microsoft.com/office/drawing/2014/main" id="{41764DBB-D3EC-4104-813C-444D8702FC5B}"/>
              </a:ext>
            </a:extLst>
          </p:cNvPr>
          <p:cNvSpPr txBox="1"/>
          <p:nvPr/>
        </p:nvSpPr>
        <p:spPr>
          <a:xfrm>
            <a:off x="623455" y="5916503"/>
            <a:ext cx="6213560" cy="307777"/>
          </a:xfrm>
          <a:prstGeom prst="rect">
            <a:avLst/>
          </a:prstGeom>
          <a:noFill/>
        </p:spPr>
        <p:txBody>
          <a:bodyPr wrap="none" rtlCol="0">
            <a:spAutoFit/>
          </a:bodyPr>
          <a:lstStyle/>
          <a:p>
            <a:r>
              <a:rPr lang="en-US" dirty="0"/>
              <a:t>Ref: </a:t>
            </a:r>
            <a:r>
              <a:rPr lang="en-US" dirty="0">
                <a:hlinkClick r:id="rId5"/>
              </a:rPr>
              <a:t>https://www.mhec.org/convening/multi-state-collaborative-military-credit</a:t>
            </a:r>
            <a:endParaRPr lang="en-US" dirty="0"/>
          </a:p>
        </p:txBody>
      </p:sp>
    </p:spTree>
    <p:extLst>
      <p:ext uri="{BB962C8B-B14F-4D97-AF65-F5344CB8AC3E}">
        <p14:creationId xmlns:p14="http://schemas.microsoft.com/office/powerpoint/2010/main" val="5937411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9" descr="CMVE logo"/>
          <p:cNvPicPr preferRelativeResize="0"/>
          <p:nvPr/>
        </p:nvPicPr>
        <p:blipFill rotWithShape="1">
          <a:blip r:embed="rId3">
            <a:alphaModFix/>
          </a:blip>
          <a:srcRect b="8670"/>
          <a:stretch/>
        </p:blipFill>
        <p:spPr>
          <a:xfrm>
            <a:off x="8226" y="4832744"/>
            <a:ext cx="3729332" cy="1981200"/>
          </a:xfrm>
          <a:prstGeom prst="rect">
            <a:avLst/>
          </a:prstGeom>
          <a:noFill/>
          <a:ln>
            <a:noFill/>
          </a:ln>
        </p:spPr>
      </p:pic>
      <p:sp>
        <p:nvSpPr>
          <p:cNvPr id="291" name="Google Shape;291;p39"/>
          <p:cNvSpPr txBox="1"/>
          <p:nvPr/>
        </p:nvSpPr>
        <p:spPr>
          <a:xfrm>
            <a:off x="228600" y="331704"/>
            <a:ext cx="8686800" cy="50292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17375E"/>
              </a:buClr>
              <a:buSzPts val="600"/>
              <a:buFont typeface="Arial"/>
              <a:buNone/>
            </a:pPr>
            <a:endParaRPr sz="2400" b="0" i="0" u="none" strike="noStrike" cap="none">
              <a:solidFill>
                <a:srgbClr val="002060"/>
              </a:solidFill>
              <a:latin typeface="Domine"/>
              <a:ea typeface="Domine"/>
              <a:cs typeface="Domine"/>
              <a:sym typeface="Domine"/>
            </a:endParaRPr>
          </a:p>
          <a:p>
            <a:pPr marL="0" marR="0" lvl="0" indent="0" algn="l" rtl="0">
              <a:lnSpc>
                <a:spcPct val="110000"/>
              </a:lnSpc>
              <a:spcBef>
                <a:spcPts val="0"/>
              </a:spcBef>
              <a:spcAft>
                <a:spcPts val="0"/>
              </a:spcAft>
              <a:buClr>
                <a:srgbClr val="17375E"/>
              </a:buClr>
              <a:buSzPts val="700"/>
              <a:buFont typeface="Arial"/>
              <a:buNone/>
            </a:pPr>
            <a:r>
              <a:rPr lang="en-US" sz="2800" b="0" i="0" u="none" strike="noStrike" cap="none">
                <a:solidFill>
                  <a:schemeClr val="dk1"/>
                </a:solidFill>
                <a:latin typeface="Times New Roman"/>
                <a:ea typeface="Times New Roman"/>
                <a:cs typeface="Times New Roman"/>
                <a:sym typeface="Times New Roman"/>
              </a:rPr>
              <a:t>MI-litary Equivalency Project (MEP) Goals</a:t>
            </a:r>
            <a:endParaRPr sz="2400" b="0" i="0" u="none" strike="noStrike" cap="none">
              <a:solidFill>
                <a:schemeClr val="dk1"/>
              </a:solidFill>
              <a:latin typeface="Times New Roman"/>
              <a:ea typeface="Times New Roman"/>
              <a:cs typeface="Times New Roman"/>
              <a:sym typeface="Times New Roman"/>
            </a:endParaRPr>
          </a:p>
          <a:p>
            <a:pPr marL="203200" marR="0" lvl="0" indent="0" algn="l" rtl="0">
              <a:lnSpc>
                <a:spcPct val="100000"/>
              </a:lnSpc>
              <a:spcBef>
                <a:spcPts val="64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203200" marR="0" lvl="0" indent="0" algn="l" rtl="0">
              <a:lnSpc>
                <a:spcPct val="100000"/>
              </a:lnSpc>
              <a:spcBef>
                <a:spcPts val="64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292" name="Google Shape;292;p39"/>
          <p:cNvGrpSpPr/>
          <p:nvPr/>
        </p:nvGrpSpPr>
        <p:grpSpPr>
          <a:xfrm>
            <a:off x="2114045" y="1640595"/>
            <a:ext cx="5605104" cy="3680639"/>
            <a:chOff x="1" y="0"/>
            <a:chExt cx="5605104" cy="3680639"/>
          </a:xfrm>
        </p:grpSpPr>
        <p:sp>
          <p:nvSpPr>
            <p:cNvPr id="293" name="Google Shape;293;p39"/>
            <p:cNvSpPr/>
            <p:nvPr/>
          </p:nvSpPr>
          <p:spPr>
            <a:xfrm rot="5400000">
              <a:off x="-203661" y="206021"/>
              <a:ext cx="1357746" cy="950422"/>
            </a:xfrm>
            <a:prstGeom prst="chevron">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39"/>
            <p:cNvSpPr txBox="1"/>
            <p:nvPr/>
          </p:nvSpPr>
          <p:spPr>
            <a:xfrm>
              <a:off x="1" y="477570"/>
              <a:ext cx="950422" cy="407324"/>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295" name="Google Shape;295;p39"/>
            <p:cNvSpPr/>
            <p:nvPr/>
          </p:nvSpPr>
          <p:spPr>
            <a:xfrm rot="5400000">
              <a:off x="2836496" y="-1886074"/>
              <a:ext cx="882535" cy="4654683"/>
            </a:xfrm>
            <a:prstGeom prst="round2SameRect">
              <a:avLst>
                <a:gd name="adj1" fmla="val 16667"/>
                <a:gd name="adj2" fmla="val 0"/>
              </a:avLst>
            </a:prstGeom>
            <a:solidFill>
              <a:schemeClr val="lt1">
                <a:alpha val="89411"/>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39"/>
            <p:cNvSpPr txBox="1"/>
            <p:nvPr/>
          </p:nvSpPr>
          <p:spPr>
            <a:xfrm>
              <a:off x="950422" y="43082"/>
              <a:ext cx="4611601" cy="796371"/>
            </a:xfrm>
            <a:prstGeom prst="rect">
              <a:avLst/>
            </a:prstGeom>
            <a:noFill/>
            <a:ln>
              <a:noFill/>
            </a:ln>
          </p:spPr>
          <p:txBody>
            <a:bodyPr spcFirstLastPara="1" wrap="square" lIns="99550" tIns="8875" rIns="8875" bIns="8875" anchor="ctr" anchorCtr="0">
              <a:noAutofit/>
            </a:bodyPr>
            <a:lstStyle/>
            <a:p>
              <a:pPr marL="114300" marR="0" lvl="1" indent="0" algn="l" rtl="0">
                <a:lnSpc>
                  <a:spcPct val="9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Build institutional capacity </a:t>
              </a:r>
              <a:r>
                <a:rPr lang="en-US" sz="1400" b="0" i="0" u="none" strike="noStrike" cap="none">
                  <a:solidFill>
                    <a:srgbClr val="000000"/>
                  </a:solidFill>
                  <a:latin typeface="Arial"/>
                  <a:ea typeface="Arial"/>
                  <a:cs typeface="Arial"/>
                  <a:sym typeface="Arial"/>
                </a:rPr>
                <a:t>to establish direct transfer equivalencies ACE </a:t>
              </a:r>
              <a:r>
                <a:rPr lang="en-US" sz="1400" b="0" i="0" u="none" strike="noStrike" cap="none">
                  <a:solidFill>
                    <a:schemeClr val="dk1"/>
                  </a:solidFill>
                  <a:latin typeface="Arial"/>
                  <a:ea typeface="Arial"/>
                  <a:cs typeface="Arial"/>
                  <a:sym typeface="Arial"/>
                </a:rPr>
                <a:t>credit recommendations on JST.</a:t>
              </a:r>
              <a:endParaRPr sz="1400" b="0" i="0" u="none" strike="noStrike" cap="none">
                <a:solidFill>
                  <a:srgbClr val="000000"/>
                </a:solidFill>
                <a:latin typeface="Arial"/>
                <a:ea typeface="Arial"/>
                <a:cs typeface="Arial"/>
                <a:sym typeface="Arial"/>
              </a:endParaRPr>
            </a:p>
          </p:txBody>
        </p:sp>
        <p:sp>
          <p:nvSpPr>
            <p:cNvPr id="297" name="Google Shape;297;p39"/>
            <p:cNvSpPr/>
            <p:nvPr/>
          </p:nvSpPr>
          <p:spPr>
            <a:xfrm rot="5400000">
              <a:off x="-203661" y="1366288"/>
              <a:ext cx="1357746" cy="950422"/>
            </a:xfrm>
            <a:prstGeom prst="chevron">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39"/>
            <p:cNvSpPr txBox="1"/>
            <p:nvPr/>
          </p:nvSpPr>
          <p:spPr>
            <a:xfrm>
              <a:off x="1" y="1637837"/>
              <a:ext cx="950422" cy="407324"/>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299" name="Google Shape;299;p39"/>
            <p:cNvSpPr/>
            <p:nvPr/>
          </p:nvSpPr>
          <p:spPr>
            <a:xfrm rot="5400000">
              <a:off x="2836496" y="-723447"/>
              <a:ext cx="882535" cy="4654683"/>
            </a:xfrm>
            <a:prstGeom prst="round2SameRect">
              <a:avLst>
                <a:gd name="adj1" fmla="val 16667"/>
                <a:gd name="adj2" fmla="val 0"/>
              </a:avLst>
            </a:prstGeom>
            <a:solidFill>
              <a:schemeClr val="lt1">
                <a:alpha val="89411"/>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39"/>
            <p:cNvSpPr txBox="1"/>
            <p:nvPr/>
          </p:nvSpPr>
          <p:spPr>
            <a:xfrm>
              <a:off x="950422" y="1205709"/>
              <a:ext cx="4611601" cy="796371"/>
            </a:xfrm>
            <a:prstGeom prst="rect">
              <a:avLst/>
            </a:prstGeom>
            <a:noFill/>
            <a:ln>
              <a:noFill/>
            </a:ln>
          </p:spPr>
          <p:txBody>
            <a:bodyPr spcFirstLastPara="1" wrap="square" lIns="99550" tIns="8875" rIns="8875" bIns="8875" anchor="ctr" anchorCtr="0">
              <a:noAutofit/>
            </a:bodyPr>
            <a:lstStyle/>
            <a:p>
              <a:pPr marL="11430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Support institutions in </a:t>
              </a:r>
              <a:r>
                <a:rPr lang="en-US" sz="1400" b="0" i="0" u="none" strike="noStrike" cap="none">
                  <a:solidFill>
                    <a:schemeClr val="dk1"/>
                  </a:solidFill>
                  <a:latin typeface="Arial"/>
                  <a:ea typeface="Arial"/>
                  <a:cs typeface="Arial"/>
                  <a:sym typeface="Arial"/>
                </a:rPr>
                <a:t>articulating military training and experience to general and technical education requirements,</a:t>
              </a:r>
              <a:r>
                <a:rPr lang="en-US" sz="1400" b="0" i="0" u="none" strike="noStrike" cap="none">
                  <a:solidFill>
                    <a:srgbClr val="FF0000"/>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and building equivalencies for specific Military Occupational Specialties (MOSs).</a:t>
              </a:r>
              <a:endParaRPr sz="1400" b="0" i="0" u="none" strike="noStrike" cap="none">
                <a:solidFill>
                  <a:srgbClr val="000000"/>
                </a:solidFill>
                <a:latin typeface="Arial"/>
                <a:ea typeface="Arial"/>
                <a:cs typeface="Arial"/>
                <a:sym typeface="Arial"/>
              </a:endParaRPr>
            </a:p>
          </p:txBody>
        </p:sp>
        <p:sp>
          <p:nvSpPr>
            <p:cNvPr id="301" name="Google Shape;301;p39"/>
            <p:cNvSpPr/>
            <p:nvPr/>
          </p:nvSpPr>
          <p:spPr>
            <a:xfrm rot="5400000">
              <a:off x="-203661" y="2526555"/>
              <a:ext cx="1357746" cy="950422"/>
            </a:xfrm>
            <a:prstGeom prst="chevron">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39"/>
            <p:cNvSpPr txBox="1"/>
            <p:nvPr/>
          </p:nvSpPr>
          <p:spPr>
            <a:xfrm>
              <a:off x="1" y="2798104"/>
              <a:ext cx="950422" cy="407324"/>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303" name="Google Shape;303;p39"/>
            <p:cNvSpPr/>
            <p:nvPr/>
          </p:nvSpPr>
          <p:spPr>
            <a:xfrm rot="5400000">
              <a:off x="2836496" y="436819"/>
              <a:ext cx="882535" cy="4654683"/>
            </a:xfrm>
            <a:prstGeom prst="round2SameRect">
              <a:avLst>
                <a:gd name="adj1" fmla="val 16667"/>
                <a:gd name="adj2" fmla="val 0"/>
              </a:avLst>
            </a:prstGeom>
            <a:solidFill>
              <a:schemeClr val="lt1">
                <a:alpha val="89411"/>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39"/>
            <p:cNvSpPr txBox="1"/>
            <p:nvPr/>
          </p:nvSpPr>
          <p:spPr>
            <a:xfrm>
              <a:off x="950422" y="2365975"/>
              <a:ext cx="4611601" cy="796371"/>
            </a:xfrm>
            <a:prstGeom prst="rect">
              <a:avLst/>
            </a:prstGeom>
            <a:noFill/>
            <a:ln>
              <a:noFill/>
            </a:ln>
          </p:spPr>
          <p:txBody>
            <a:bodyPr spcFirstLastPara="1" wrap="square" lIns="99550" tIns="8875" rIns="8875" bIns="8875" anchor="ctr" anchorCtr="0">
              <a:noAutofit/>
            </a:bodyPr>
            <a:lstStyle/>
            <a:p>
              <a:pPr marL="11430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Showcase developed equivalencies in institutional</a:t>
              </a:r>
              <a:r>
                <a:rPr lang="en-US" sz="1400" b="0" i="0" u="none" strike="noStrike" cap="none">
                  <a:solidFill>
                    <a:schemeClr val="dk1"/>
                  </a:solidFill>
                  <a:latin typeface="Arial"/>
                  <a:ea typeface="Arial"/>
                  <a:cs typeface="Arial"/>
                  <a:sym typeface="Arial"/>
                </a:rPr>
                <a:t> and statewide transfer equivalency databases.</a:t>
              </a:r>
              <a:endParaRPr sz="1400" b="0" i="0" u="none" strike="noStrike" cap="none">
                <a:solidFill>
                  <a:srgbClr val="000000"/>
                </a:solidFill>
                <a:latin typeface="Arial"/>
                <a:ea typeface="Arial"/>
                <a:cs typeface="Arial"/>
                <a:sym typeface="Arial"/>
              </a:endParaRPr>
            </a:p>
          </p:txBody>
        </p:sp>
      </p:grpSp>
      <p:pic>
        <p:nvPicPr>
          <p:cNvPr id="305" name="Google Shape;305;p39"/>
          <p:cNvPicPr preferRelativeResize="0"/>
          <p:nvPr/>
        </p:nvPicPr>
        <p:blipFill rotWithShape="1">
          <a:blip r:embed="rId4">
            <a:alphaModFix/>
          </a:blip>
          <a:srcRect/>
          <a:stretch/>
        </p:blipFill>
        <p:spPr>
          <a:xfrm>
            <a:off x="5902463" y="5323595"/>
            <a:ext cx="3142289" cy="187285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0"/>
          <p:cNvPicPr preferRelativeResize="0"/>
          <p:nvPr/>
        </p:nvPicPr>
        <p:blipFill>
          <a:blip r:embed="rId3">
            <a:alphaModFix/>
          </a:blip>
          <a:stretch>
            <a:fillRect/>
          </a:stretch>
        </p:blipFill>
        <p:spPr>
          <a:xfrm>
            <a:off x="1300163" y="0"/>
            <a:ext cx="6543675" cy="6858000"/>
          </a:xfrm>
          <a:prstGeom prst="rect">
            <a:avLst/>
          </a:prstGeom>
          <a:noFill/>
          <a:ln>
            <a:noFill/>
          </a:ln>
        </p:spPr>
      </p:pic>
      <p:grpSp>
        <p:nvGrpSpPr>
          <p:cNvPr id="312" name="Google Shape;312;p40"/>
          <p:cNvGrpSpPr/>
          <p:nvPr/>
        </p:nvGrpSpPr>
        <p:grpSpPr>
          <a:xfrm>
            <a:off x="363520" y="2116557"/>
            <a:ext cx="4131998" cy="3845206"/>
            <a:chOff x="363524" y="1258050"/>
            <a:chExt cx="2547000" cy="2547000"/>
          </a:xfrm>
        </p:grpSpPr>
        <p:sp>
          <p:nvSpPr>
            <p:cNvPr id="313" name="Google Shape;313;p40"/>
            <p:cNvSpPr/>
            <p:nvPr/>
          </p:nvSpPr>
          <p:spPr>
            <a:xfrm rot="2700000">
              <a:off x="1356161" y="1011412"/>
              <a:ext cx="561726" cy="3040276"/>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580539"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0944A1"/>
                  </a:solidFill>
                  <a:latin typeface="Roboto"/>
                  <a:ea typeface="Roboto"/>
                  <a:cs typeface="Roboto"/>
                  <a:sym typeface="Roboto"/>
                </a:rPr>
                <a:t>1</a:t>
              </a:r>
              <a:endParaRPr sz="1200" b="1">
                <a:solidFill>
                  <a:srgbClr val="0944A1"/>
                </a:solidFill>
                <a:latin typeface="Roboto"/>
                <a:ea typeface="Roboto"/>
                <a:cs typeface="Roboto"/>
                <a:sym typeface="Roboto"/>
              </a:endParaRPr>
            </a:p>
          </p:txBody>
        </p:sp>
        <p:sp>
          <p:nvSpPr>
            <p:cNvPr id="315" name="Google Shape;315;p40"/>
            <p:cNvSpPr txBox="1"/>
            <p:nvPr/>
          </p:nvSpPr>
          <p:spPr>
            <a:xfrm rot="-2700000">
              <a:off x="567889" y="2239754"/>
              <a:ext cx="2336422"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a:solidFill>
                    <a:srgbClr val="FFFFFF"/>
                  </a:solidFill>
                  <a:latin typeface="Roboto"/>
                  <a:ea typeface="Roboto"/>
                  <a:cs typeface="Roboto"/>
                  <a:sym typeface="Roboto"/>
                </a:rPr>
                <a:t>Explore Programs for Equivalency</a:t>
              </a:r>
              <a:endParaRPr sz="1800" b="1">
                <a:solidFill>
                  <a:srgbClr val="FFFFFF"/>
                </a:solidFill>
                <a:latin typeface="Roboto"/>
                <a:ea typeface="Roboto"/>
                <a:cs typeface="Roboto"/>
                <a:sym typeface="Roboto"/>
              </a:endParaRPr>
            </a:p>
          </p:txBody>
        </p:sp>
      </p:grpSp>
      <p:grpSp>
        <p:nvGrpSpPr>
          <p:cNvPr id="316" name="Google Shape;316;p40"/>
          <p:cNvGrpSpPr/>
          <p:nvPr/>
        </p:nvGrpSpPr>
        <p:grpSpPr>
          <a:xfrm rot="169098">
            <a:off x="2448449" y="2038363"/>
            <a:ext cx="3667531" cy="4001599"/>
            <a:chOff x="2273746" y="1258050"/>
            <a:chExt cx="2547000" cy="2547000"/>
          </a:xfrm>
        </p:grpSpPr>
        <p:sp>
          <p:nvSpPr>
            <p:cNvPr id="317" name="Google Shape;317;p40"/>
            <p:cNvSpPr/>
            <p:nvPr/>
          </p:nvSpPr>
          <p:spPr>
            <a:xfrm rot="2700000">
              <a:off x="3266383" y="1011412"/>
              <a:ext cx="561726" cy="3040276"/>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2490761"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0C58D3"/>
                  </a:solidFill>
                  <a:latin typeface="Roboto"/>
                  <a:ea typeface="Roboto"/>
                  <a:cs typeface="Roboto"/>
                  <a:sym typeface="Roboto"/>
                </a:rPr>
                <a:t>2</a:t>
              </a:r>
              <a:endParaRPr sz="1200" b="1">
                <a:solidFill>
                  <a:srgbClr val="0C58D3"/>
                </a:solidFill>
                <a:latin typeface="Roboto"/>
                <a:ea typeface="Roboto"/>
                <a:cs typeface="Roboto"/>
                <a:sym typeface="Roboto"/>
              </a:endParaRPr>
            </a:p>
          </p:txBody>
        </p:sp>
        <p:sp>
          <p:nvSpPr>
            <p:cNvPr id="319" name="Google Shape;319;p40"/>
            <p:cNvSpPr txBox="1"/>
            <p:nvPr/>
          </p:nvSpPr>
          <p:spPr>
            <a:xfrm rot="-2700000">
              <a:off x="2473968" y="2237954"/>
              <a:ext cx="234151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a:solidFill>
                    <a:srgbClr val="FFFFFF"/>
                  </a:solidFill>
                  <a:latin typeface="Roboto"/>
                  <a:ea typeface="Roboto"/>
                  <a:cs typeface="Roboto"/>
                  <a:sym typeface="Roboto"/>
                </a:rPr>
                <a:t>Define Programs for Equivalency</a:t>
              </a:r>
              <a:endParaRPr sz="1800" b="1">
                <a:solidFill>
                  <a:srgbClr val="FFFFFF"/>
                </a:solidFill>
                <a:latin typeface="Roboto"/>
                <a:ea typeface="Roboto"/>
                <a:cs typeface="Roboto"/>
                <a:sym typeface="Roboto"/>
              </a:endParaRPr>
            </a:p>
          </p:txBody>
        </p:sp>
      </p:grpSp>
      <p:grpSp>
        <p:nvGrpSpPr>
          <p:cNvPr id="320" name="Google Shape;320;p40"/>
          <p:cNvGrpSpPr/>
          <p:nvPr/>
        </p:nvGrpSpPr>
        <p:grpSpPr>
          <a:xfrm>
            <a:off x="4193861" y="2362194"/>
            <a:ext cx="3339881" cy="3613938"/>
            <a:chOff x="4193764" y="1258050"/>
            <a:chExt cx="2547000" cy="2547000"/>
          </a:xfrm>
        </p:grpSpPr>
        <p:sp>
          <p:nvSpPr>
            <p:cNvPr id="321" name="Google Shape;321;p40"/>
            <p:cNvSpPr/>
            <p:nvPr/>
          </p:nvSpPr>
          <p:spPr>
            <a:xfrm rot="2700000">
              <a:off x="5186401" y="1011412"/>
              <a:ext cx="561726" cy="3040276"/>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4410780"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0D5DDF"/>
                  </a:solidFill>
                  <a:latin typeface="Roboto"/>
                  <a:ea typeface="Roboto"/>
                  <a:cs typeface="Roboto"/>
                  <a:sym typeface="Roboto"/>
                </a:rPr>
                <a:t>3</a:t>
              </a:r>
              <a:endParaRPr sz="1200" b="1">
                <a:solidFill>
                  <a:srgbClr val="0D5DDF"/>
                </a:solidFill>
                <a:latin typeface="Roboto"/>
                <a:ea typeface="Roboto"/>
                <a:cs typeface="Roboto"/>
                <a:sym typeface="Roboto"/>
              </a:endParaRPr>
            </a:p>
          </p:txBody>
        </p:sp>
        <p:sp>
          <p:nvSpPr>
            <p:cNvPr id="323" name="Google Shape;323;p40"/>
            <p:cNvSpPr txBox="1"/>
            <p:nvPr/>
          </p:nvSpPr>
          <p:spPr>
            <a:xfrm rot="-2700000">
              <a:off x="4400124" y="2240504"/>
              <a:ext cx="2334301"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a:solidFill>
                    <a:srgbClr val="FFFFFF"/>
                  </a:solidFill>
                  <a:latin typeface="Roboto"/>
                  <a:ea typeface="Roboto"/>
                  <a:cs typeface="Roboto"/>
                  <a:sym typeface="Roboto"/>
                </a:rPr>
                <a:t>Compare Curriculum for Equivalency</a:t>
              </a:r>
              <a:endParaRPr sz="1800" b="1">
                <a:solidFill>
                  <a:srgbClr val="FFFFFF"/>
                </a:solidFill>
                <a:latin typeface="Roboto"/>
                <a:ea typeface="Roboto"/>
                <a:cs typeface="Roboto"/>
                <a:sym typeface="Roboto"/>
              </a:endParaRPr>
            </a:p>
          </p:txBody>
        </p:sp>
      </p:grpSp>
      <p:grpSp>
        <p:nvGrpSpPr>
          <p:cNvPr id="324" name="Google Shape;324;p40"/>
          <p:cNvGrpSpPr/>
          <p:nvPr/>
        </p:nvGrpSpPr>
        <p:grpSpPr>
          <a:xfrm>
            <a:off x="6084630" y="2749543"/>
            <a:ext cx="3040099" cy="3226285"/>
            <a:chOff x="6103986" y="1258050"/>
            <a:chExt cx="2547000" cy="2547000"/>
          </a:xfrm>
        </p:grpSpPr>
        <p:sp>
          <p:nvSpPr>
            <p:cNvPr id="325" name="Google Shape;325;p40"/>
            <p:cNvSpPr/>
            <p:nvPr/>
          </p:nvSpPr>
          <p:spPr>
            <a:xfrm rot="2700000">
              <a:off x="7096623" y="1011412"/>
              <a:ext cx="561726" cy="3040276"/>
            </a:xfrm>
            <a:prstGeom prst="roundRect">
              <a:avLst>
                <a:gd name="adj" fmla="val 50000"/>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32100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0E65F0"/>
                  </a:solidFill>
                  <a:latin typeface="Roboto"/>
                  <a:ea typeface="Roboto"/>
                  <a:cs typeface="Roboto"/>
                  <a:sym typeface="Roboto"/>
                </a:rPr>
                <a:t>4</a:t>
              </a:r>
              <a:endParaRPr sz="1200" b="1">
                <a:solidFill>
                  <a:srgbClr val="0E65F0"/>
                </a:solidFill>
                <a:latin typeface="Roboto"/>
                <a:ea typeface="Roboto"/>
                <a:cs typeface="Roboto"/>
                <a:sym typeface="Roboto"/>
              </a:endParaRPr>
            </a:p>
          </p:txBody>
        </p:sp>
        <p:sp>
          <p:nvSpPr>
            <p:cNvPr id="327" name="Google Shape;327;p40"/>
            <p:cNvSpPr txBox="1"/>
            <p:nvPr/>
          </p:nvSpPr>
          <p:spPr>
            <a:xfrm rot="-2700000">
              <a:off x="6306241" y="2238854"/>
              <a:ext cx="2338968"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a:solidFill>
                    <a:srgbClr val="FFFFFF"/>
                  </a:solidFill>
                  <a:latin typeface="Roboto"/>
                  <a:ea typeface="Roboto"/>
                  <a:cs typeface="Roboto"/>
                  <a:sym typeface="Roboto"/>
                </a:rPr>
                <a:t>Develop Agreements for Equivalency</a:t>
              </a:r>
              <a:endParaRPr sz="1800" b="1">
                <a:solidFill>
                  <a:srgbClr val="FFFFFF"/>
                </a:solidFill>
                <a:latin typeface="Roboto"/>
                <a:ea typeface="Roboto"/>
                <a:cs typeface="Roboto"/>
                <a:sym typeface="Roboto"/>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1"/>
          <p:cNvPicPr preferRelativeResize="0"/>
          <p:nvPr/>
        </p:nvPicPr>
        <p:blipFill rotWithShape="1">
          <a:blip r:embed="rId3">
            <a:alphaModFix/>
          </a:blip>
          <a:srcRect l="22644" t="20725" r="16736" b="15562"/>
          <a:stretch/>
        </p:blipFill>
        <p:spPr>
          <a:xfrm>
            <a:off x="1752600" y="1828800"/>
            <a:ext cx="6096000" cy="4191000"/>
          </a:xfrm>
          <a:prstGeom prst="rect">
            <a:avLst/>
          </a:prstGeom>
          <a:noFill/>
          <a:ln>
            <a:noFill/>
          </a:ln>
        </p:spPr>
      </p:pic>
      <p:sp>
        <p:nvSpPr>
          <p:cNvPr id="333" name="Google Shape;333;p41"/>
          <p:cNvSpPr txBox="1">
            <a:spLocks noGrp="1"/>
          </p:cNvSpPr>
          <p:nvPr>
            <p:ph type="body" idx="1"/>
          </p:nvPr>
        </p:nvSpPr>
        <p:spPr>
          <a:xfrm>
            <a:off x="228600" y="228600"/>
            <a:ext cx="84582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17375E"/>
              </a:buClr>
              <a:buSzPts val="700"/>
              <a:buFont typeface="Arial"/>
              <a:buNone/>
            </a:pPr>
            <a:endParaRPr sz="2800" b="1" u="none" strike="noStrike" cap="none" dirty="0">
              <a:solidFill>
                <a:srgbClr val="002060"/>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Clr>
                <a:srgbClr val="17375E"/>
              </a:buClr>
              <a:buSzPts val="700"/>
              <a:buFont typeface="Arial"/>
              <a:buNone/>
            </a:pPr>
            <a:r>
              <a:rPr lang="en-US" sz="2800" u="none" strike="noStrike" cap="none" dirty="0">
                <a:solidFill>
                  <a:srgbClr val="002060"/>
                </a:solidFill>
                <a:latin typeface="Times New Roman"/>
                <a:ea typeface="Times New Roman"/>
                <a:cs typeface="Times New Roman"/>
                <a:sym typeface="Times New Roman"/>
              </a:rPr>
              <a:t>MEP Initial Survey – Areas of Emphasis</a:t>
            </a:r>
            <a:endParaRPr dirty="0"/>
          </a:p>
          <a:p>
            <a:pPr marL="0" marR="0" lvl="0" indent="0" algn="l" rtl="0">
              <a:lnSpc>
                <a:spcPct val="110000"/>
              </a:lnSpc>
              <a:spcBef>
                <a:spcPts val="0"/>
              </a:spcBef>
              <a:spcAft>
                <a:spcPts val="0"/>
              </a:spcAft>
              <a:buClr>
                <a:srgbClr val="17375E"/>
              </a:buClr>
              <a:buSzPts val="500"/>
              <a:buFont typeface="Arial"/>
              <a:buNone/>
            </a:pPr>
            <a:r>
              <a:rPr lang="en-US" sz="2000" dirty="0">
                <a:solidFill>
                  <a:srgbClr val="002060"/>
                </a:solidFill>
                <a:latin typeface="Times New Roman"/>
                <a:ea typeface="Times New Roman"/>
                <a:cs typeface="Times New Roman"/>
                <a:sym typeface="Times New Roman"/>
              </a:rPr>
              <a:t>(October 2016)</a:t>
            </a:r>
            <a:endParaRPr sz="1800" dirty="0">
              <a:solidFill>
                <a:srgbClr val="002060"/>
              </a:solidFill>
              <a:latin typeface="Times New Roman"/>
              <a:ea typeface="Times New Roman"/>
              <a:cs typeface="Times New Roman"/>
              <a:sym typeface="Times New Roman"/>
            </a:endParaRPr>
          </a:p>
          <a:p>
            <a:pPr marL="0" lvl="0" indent="0" algn="l" rtl="0">
              <a:lnSpc>
                <a:spcPct val="110000"/>
              </a:lnSpc>
              <a:spcBef>
                <a:spcPts val="600"/>
              </a:spcBef>
              <a:spcAft>
                <a:spcPts val="0"/>
              </a:spcAft>
              <a:buClr>
                <a:srgbClr val="000000"/>
              </a:buClr>
              <a:buSzPts val="2400"/>
              <a:buNone/>
            </a:pPr>
            <a:endParaRPr sz="2400" dirty="0">
              <a:latin typeface="Times New Roman"/>
              <a:ea typeface="Times New Roman"/>
              <a:cs typeface="Times New Roman"/>
              <a:sym typeface="Times New Roman"/>
            </a:endParaRPr>
          </a:p>
        </p:txBody>
      </p:sp>
      <p:sp>
        <p:nvSpPr>
          <p:cNvPr id="334" name="Google Shape;334;p41"/>
          <p:cNvSpPr txBox="1"/>
          <p:nvPr/>
        </p:nvSpPr>
        <p:spPr>
          <a:xfrm rot="-1914976">
            <a:off x="966243" y="1991114"/>
            <a:ext cx="2800942" cy="76202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rgbClr val="1C4587"/>
                </a:solidFill>
                <a:latin typeface="Calibri"/>
                <a:ea typeface="Calibri"/>
                <a:cs typeface="Calibri"/>
                <a:sym typeface="Calibri"/>
              </a:rPr>
              <a:t>Explore</a:t>
            </a:r>
            <a:endParaRPr sz="4800" b="1">
              <a:solidFill>
                <a:srgbClr val="1C4587"/>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845BAB0-779F-4810-84F9-70F676E1E866}"/>
              </a:ext>
            </a:extLst>
          </p:cNvPr>
          <p:cNvSpPr/>
          <p:nvPr/>
        </p:nvSpPr>
        <p:spPr>
          <a:xfrm>
            <a:off x="2286000" y="3167390"/>
            <a:ext cx="4572000" cy="523220"/>
          </a:xfrm>
          <a:prstGeom prst="rect">
            <a:avLst/>
          </a:prstGeom>
        </p:spPr>
        <p:txBody>
          <a:bodyPr>
            <a:spAutoFit/>
          </a:bodyPr>
          <a:lstStyle/>
          <a:p>
            <a:r>
              <a:rPr lang="en-US" dirty="0"/>
              <a:t>Active duty enlisted personnel by broad occupational group and branch of military</a:t>
            </a:r>
          </a:p>
        </p:txBody>
      </p:sp>
      <p:sp>
        <p:nvSpPr>
          <p:cNvPr id="3" name="Rectangle 2">
            <a:extLst>
              <a:ext uri="{FF2B5EF4-FFF2-40B4-BE49-F238E27FC236}">
                <a16:creationId xmlns:a16="http://schemas.microsoft.com/office/drawing/2014/main" id="{BCF5DE08-5B21-4DEA-B5BA-4D4684182A90}"/>
              </a:ext>
            </a:extLst>
          </p:cNvPr>
          <p:cNvSpPr/>
          <p:nvPr/>
        </p:nvSpPr>
        <p:spPr>
          <a:xfrm>
            <a:off x="2286000" y="3167390"/>
            <a:ext cx="4572000" cy="523220"/>
          </a:xfrm>
          <a:prstGeom prst="rect">
            <a:avLst/>
          </a:prstGeom>
        </p:spPr>
        <p:txBody>
          <a:bodyPr>
            <a:spAutoFit/>
          </a:bodyPr>
          <a:lstStyle/>
          <a:p>
            <a:r>
              <a:rPr lang="en-US" dirty="0"/>
              <a:t>Active duty enlisted personnel by broad occupational group and branch of military</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 y="3243"/>
          <a:ext cx="9144004" cy="6806943"/>
        </p:xfrm>
        <a:graphic>
          <a:graphicData uri="http://schemas.openxmlformats.org/drawingml/2006/table">
            <a:tbl>
              <a:tblPr/>
              <a:tblGrid>
                <a:gridCol w="3620278">
                  <a:extLst>
                    <a:ext uri="{9D8B030D-6E8A-4147-A177-3AD203B41FA5}">
                      <a16:colId xmlns:a16="http://schemas.microsoft.com/office/drawing/2014/main" val="2983608699"/>
                    </a:ext>
                  </a:extLst>
                </a:gridCol>
                <a:gridCol w="920621">
                  <a:extLst>
                    <a:ext uri="{9D8B030D-6E8A-4147-A177-3AD203B41FA5}">
                      <a16:colId xmlns:a16="http://schemas.microsoft.com/office/drawing/2014/main" val="1662056703"/>
                    </a:ext>
                  </a:extLst>
                </a:gridCol>
                <a:gridCol w="920621">
                  <a:extLst>
                    <a:ext uri="{9D8B030D-6E8A-4147-A177-3AD203B41FA5}">
                      <a16:colId xmlns:a16="http://schemas.microsoft.com/office/drawing/2014/main" val="1876808586"/>
                    </a:ext>
                  </a:extLst>
                </a:gridCol>
                <a:gridCol w="920621">
                  <a:extLst>
                    <a:ext uri="{9D8B030D-6E8A-4147-A177-3AD203B41FA5}">
                      <a16:colId xmlns:a16="http://schemas.microsoft.com/office/drawing/2014/main" val="1178333423"/>
                    </a:ext>
                  </a:extLst>
                </a:gridCol>
                <a:gridCol w="920621">
                  <a:extLst>
                    <a:ext uri="{9D8B030D-6E8A-4147-A177-3AD203B41FA5}">
                      <a16:colId xmlns:a16="http://schemas.microsoft.com/office/drawing/2014/main" val="4013987463"/>
                    </a:ext>
                  </a:extLst>
                </a:gridCol>
                <a:gridCol w="920621">
                  <a:extLst>
                    <a:ext uri="{9D8B030D-6E8A-4147-A177-3AD203B41FA5}">
                      <a16:colId xmlns:a16="http://schemas.microsoft.com/office/drawing/2014/main" val="3984483742"/>
                    </a:ext>
                  </a:extLst>
                </a:gridCol>
                <a:gridCol w="920621">
                  <a:extLst>
                    <a:ext uri="{9D8B030D-6E8A-4147-A177-3AD203B41FA5}">
                      <a16:colId xmlns:a16="http://schemas.microsoft.com/office/drawing/2014/main" val="2143453536"/>
                    </a:ext>
                  </a:extLst>
                </a:gridCol>
              </a:tblGrid>
              <a:tr h="194107">
                <a:tc gridSpan="7">
                  <a:txBody>
                    <a:bodyPr/>
                    <a:lstStyle/>
                    <a:p>
                      <a:r>
                        <a:rPr lang="en-US" sz="1300" dirty="0"/>
                        <a:t>Table 1. Active duty enlisted personnel by broad occupational group and branch of military, and Coast Guard, May 2015</a:t>
                      </a:r>
                    </a:p>
                  </a:txBody>
                  <a:tcPr marL="0" marR="0" marT="0" marB="0" anchor="c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1322714"/>
                  </a:ext>
                </a:extLst>
              </a:tr>
              <a:tr h="592434">
                <a:tc>
                  <a:txBody>
                    <a:bodyPr/>
                    <a:lstStyle/>
                    <a:p>
                      <a:pPr algn="l" fontAlgn="b"/>
                      <a:r>
                        <a:rPr lang="en-US" sz="1400" b="1" dirty="0">
                          <a:solidFill>
                            <a:srgbClr val="333333"/>
                          </a:solidFill>
                          <a:effectLst/>
                          <a:latin typeface="Tahoma" panose="020B0604030504040204" pitchFamily="34" charset="0"/>
                        </a:rPr>
                        <a:t>Enlisted</a:t>
                      </a:r>
                      <a:endParaRPr lang="en-US" sz="1400" dirty="0">
                        <a:solidFill>
                          <a:srgbClr val="333333"/>
                        </a:solidFill>
                        <a:effectLst/>
                        <a:latin typeface="Tahoma" panose="020B0604030504040204" pitchFamily="34" charset="0"/>
                      </a:endParaRPr>
                    </a:p>
                  </a:txBody>
                  <a:tcPr marL="4520" marR="4520" marT="2260" marB="4520" anchor="b">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B w="4763" cap="flat" cmpd="sng" algn="ctr">
                      <a:solidFill>
                        <a:srgbClr val="AAAAAA"/>
                      </a:solidFill>
                      <a:prstDash val="solid"/>
                      <a:round/>
                      <a:headEnd type="none" w="med" len="med"/>
                      <a:tailEnd type="none" w="med" len="med"/>
                    </a:lnB>
                    <a:solidFill>
                      <a:srgbClr val="DDDDDD"/>
                    </a:solidFill>
                  </a:tcPr>
                </a:tc>
                <a:tc>
                  <a:txBody>
                    <a:bodyPr/>
                    <a:lstStyle/>
                    <a:p>
                      <a:pPr algn="ctr" fontAlgn="b"/>
                      <a:r>
                        <a:rPr lang="en-US" sz="1400" b="1" dirty="0">
                          <a:solidFill>
                            <a:srgbClr val="333333"/>
                          </a:solidFill>
                          <a:effectLst/>
                          <a:latin typeface="Tahoma" panose="020B0604030504040204" pitchFamily="34" charset="0"/>
                        </a:rPr>
                        <a:t>Army</a:t>
                      </a:r>
                      <a:endParaRPr lang="en-US" sz="1400" dirty="0">
                        <a:solidFill>
                          <a:srgbClr val="333333"/>
                        </a:solidFill>
                        <a:effectLst/>
                        <a:latin typeface="Tahoma" panose="020B0604030504040204" pitchFamily="34" charset="0"/>
                      </a:endParaRPr>
                    </a:p>
                  </a:txBody>
                  <a:tcPr marL="4520" marR="4520" marT="2260" marB="4520" anchor="b">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DDDDD"/>
                    </a:solidFill>
                  </a:tcPr>
                </a:tc>
                <a:tc>
                  <a:txBody>
                    <a:bodyPr/>
                    <a:lstStyle/>
                    <a:p>
                      <a:pPr algn="ctr" fontAlgn="b"/>
                      <a:r>
                        <a:rPr lang="en-US" sz="1400" b="1" dirty="0">
                          <a:solidFill>
                            <a:srgbClr val="333333"/>
                          </a:solidFill>
                          <a:effectLst/>
                          <a:latin typeface="Tahoma" panose="020B0604030504040204" pitchFamily="34" charset="0"/>
                        </a:rPr>
                        <a:t>Air Force</a:t>
                      </a:r>
                      <a:endParaRPr lang="en-US" sz="1400" dirty="0">
                        <a:solidFill>
                          <a:srgbClr val="333333"/>
                        </a:solidFill>
                        <a:effectLst/>
                        <a:latin typeface="Tahoma" panose="020B0604030504040204" pitchFamily="34" charset="0"/>
                      </a:endParaRPr>
                    </a:p>
                  </a:txBody>
                  <a:tcPr marL="4520" marR="4520" marT="2260" marB="4520" anchor="b">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DDDDD"/>
                    </a:solidFill>
                  </a:tcPr>
                </a:tc>
                <a:tc>
                  <a:txBody>
                    <a:bodyPr/>
                    <a:lstStyle/>
                    <a:p>
                      <a:pPr algn="ctr" fontAlgn="b"/>
                      <a:r>
                        <a:rPr lang="en-US" sz="1400" b="1" dirty="0">
                          <a:solidFill>
                            <a:srgbClr val="333333"/>
                          </a:solidFill>
                          <a:effectLst/>
                          <a:latin typeface="Tahoma" panose="020B0604030504040204" pitchFamily="34" charset="0"/>
                        </a:rPr>
                        <a:t>Coast Guard</a:t>
                      </a:r>
                      <a:endParaRPr lang="en-US" sz="1400" dirty="0">
                        <a:solidFill>
                          <a:srgbClr val="333333"/>
                        </a:solidFill>
                        <a:effectLst/>
                        <a:latin typeface="Tahoma" panose="020B0604030504040204" pitchFamily="34" charset="0"/>
                      </a:endParaRPr>
                    </a:p>
                  </a:txBody>
                  <a:tcPr marL="4520" marR="4520" marT="2260" marB="4520" anchor="b">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DDDDD"/>
                    </a:solidFill>
                  </a:tcPr>
                </a:tc>
                <a:tc>
                  <a:txBody>
                    <a:bodyPr/>
                    <a:lstStyle/>
                    <a:p>
                      <a:pPr algn="ctr" fontAlgn="b"/>
                      <a:r>
                        <a:rPr lang="en-US" sz="1400" b="1">
                          <a:solidFill>
                            <a:srgbClr val="333333"/>
                          </a:solidFill>
                          <a:effectLst/>
                          <a:latin typeface="Tahoma" panose="020B0604030504040204" pitchFamily="34" charset="0"/>
                        </a:rPr>
                        <a:t>Marine Corps</a:t>
                      </a:r>
                      <a:endParaRPr lang="en-US" sz="1400">
                        <a:solidFill>
                          <a:srgbClr val="333333"/>
                        </a:solidFill>
                        <a:effectLst/>
                        <a:latin typeface="Tahoma" panose="020B0604030504040204" pitchFamily="34" charset="0"/>
                      </a:endParaRPr>
                    </a:p>
                  </a:txBody>
                  <a:tcPr marL="4520" marR="4520" marT="2260" marB="4520" anchor="b">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DDDDD"/>
                    </a:solidFill>
                  </a:tcPr>
                </a:tc>
                <a:tc>
                  <a:txBody>
                    <a:bodyPr/>
                    <a:lstStyle/>
                    <a:p>
                      <a:pPr algn="ctr" fontAlgn="b"/>
                      <a:r>
                        <a:rPr lang="en-US" sz="1400" b="1">
                          <a:solidFill>
                            <a:srgbClr val="333333"/>
                          </a:solidFill>
                          <a:effectLst/>
                          <a:latin typeface="Tahoma" panose="020B0604030504040204" pitchFamily="34" charset="0"/>
                        </a:rPr>
                        <a:t>Navy</a:t>
                      </a:r>
                      <a:endParaRPr lang="en-US" sz="1400">
                        <a:solidFill>
                          <a:srgbClr val="333333"/>
                        </a:solidFill>
                        <a:effectLst/>
                        <a:latin typeface="Tahoma" panose="020B0604030504040204" pitchFamily="34" charset="0"/>
                      </a:endParaRPr>
                    </a:p>
                  </a:txBody>
                  <a:tcPr marL="4520" marR="4520" marT="2260" marB="4520" anchor="b">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DDDDD"/>
                    </a:solidFill>
                  </a:tcPr>
                </a:tc>
                <a:tc>
                  <a:txBody>
                    <a:bodyPr/>
                    <a:lstStyle/>
                    <a:p>
                      <a:pPr algn="ctr" fontAlgn="b"/>
                      <a:r>
                        <a:rPr lang="en-US" sz="1400" b="1" dirty="0">
                          <a:solidFill>
                            <a:srgbClr val="333333"/>
                          </a:solidFill>
                          <a:effectLst/>
                          <a:latin typeface="Tahoma" panose="020B0604030504040204" pitchFamily="34" charset="0"/>
                        </a:rPr>
                        <a:t>Total enlisted</a:t>
                      </a:r>
                      <a:endParaRPr lang="en-US" sz="1400" dirty="0">
                        <a:solidFill>
                          <a:srgbClr val="333333"/>
                        </a:solidFill>
                        <a:effectLst/>
                        <a:latin typeface="Tahoma" panose="020B0604030504040204" pitchFamily="34" charset="0"/>
                      </a:endParaRPr>
                    </a:p>
                  </a:txBody>
                  <a:tcPr marL="4520" marR="4520" marT="2260" marB="4520" anchor="b">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DDDDD"/>
                    </a:solidFill>
                  </a:tcPr>
                </a:tc>
                <a:extLst>
                  <a:ext uri="{0D108BD9-81ED-4DB2-BD59-A6C34878D82A}">
                    <a16:rowId xmlns:a16="http://schemas.microsoft.com/office/drawing/2014/main" val="1303222147"/>
                  </a:ext>
                </a:extLst>
              </a:tr>
              <a:tr h="100424">
                <a:tc gridSpan="7">
                  <a:txBody>
                    <a:bodyPr/>
                    <a:lstStyle/>
                    <a:p>
                      <a:pPr algn="l"/>
                      <a:r>
                        <a:rPr lang="en-US" sz="1400" b="1">
                          <a:solidFill>
                            <a:srgbClr val="333333"/>
                          </a:solidFill>
                          <a:effectLst/>
                          <a:latin typeface="Tahoma" panose="020B0604030504040204" pitchFamily="34" charset="0"/>
                        </a:rPr>
                        <a:t>Occupational group</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8079708"/>
                  </a:ext>
                </a:extLst>
              </a:tr>
              <a:tr h="204217">
                <a:tc>
                  <a:txBody>
                    <a:bodyPr/>
                    <a:lstStyle/>
                    <a:p>
                      <a:pPr algn="l" fontAlgn="ctr"/>
                      <a:r>
                        <a:rPr lang="en-US" sz="1400">
                          <a:solidFill>
                            <a:srgbClr val="333333"/>
                          </a:solidFill>
                          <a:effectLst/>
                          <a:latin typeface="Tahoma" panose="020B0604030504040204" pitchFamily="34" charset="0"/>
                        </a:rPr>
                        <a:t>Administrative</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6,140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14,046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1,507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12,018</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18,635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dirty="0">
                          <a:solidFill>
                            <a:srgbClr val="333333"/>
                          </a:solidFill>
                          <a:effectLst/>
                          <a:latin typeface="Tahoma" panose="020B0604030504040204" pitchFamily="34" charset="0"/>
                        </a:rPr>
                        <a:t>52,346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975788419"/>
                  </a:ext>
                </a:extLst>
              </a:tr>
              <a:tr h="204217">
                <a:tc>
                  <a:txBody>
                    <a:bodyPr/>
                    <a:lstStyle/>
                    <a:p>
                      <a:pPr algn="l" fontAlgn="ctr"/>
                      <a:r>
                        <a:rPr lang="en-US" sz="1400">
                          <a:solidFill>
                            <a:srgbClr val="333333"/>
                          </a:solidFill>
                          <a:effectLst/>
                          <a:latin typeface="Tahoma" panose="020B0604030504040204" pitchFamily="34" charset="0"/>
                        </a:rPr>
                        <a:t>Combat Specialty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BEAFF"/>
                    </a:solidFill>
                  </a:tcPr>
                </a:tc>
                <a:tc>
                  <a:txBody>
                    <a:bodyPr/>
                    <a:lstStyle/>
                    <a:p>
                      <a:pPr algn="r"/>
                      <a:r>
                        <a:rPr lang="en-US" sz="1400">
                          <a:solidFill>
                            <a:srgbClr val="333333"/>
                          </a:solidFill>
                          <a:effectLst/>
                          <a:latin typeface="Tahoma" panose="020B0604030504040204" pitchFamily="34" charset="0"/>
                        </a:rPr>
                        <a:t>109,625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677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649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39,350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8,388</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158,689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extLst>
                  <a:ext uri="{0D108BD9-81ED-4DB2-BD59-A6C34878D82A}">
                    <a16:rowId xmlns:a16="http://schemas.microsoft.com/office/drawing/2014/main" val="596228086"/>
                  </a:ext>
                </a:extLst>
              </a:tr>
              <a:tr h="204217">
                <a:tc>
                  <a:txBody>
                    <a:bodyPr/>
                    <a:lstStyle/>
                    <a:p>
                      <a:pPr algn="l" fontAlgn="ctr"/>
                      <a:r>
                        <a:rPr lang="en-US" sz="1400">
                          <a:solidFill>
                            <a:srgbClr val="333333"/>
                          </a:solidFill>
                          <a:effectLst/>
                          <a:latin typeface="Tahoma" panose="020B0604030504040204" pitchFamily="34" charset="0"/>
                        </a:rPr>
                        <a:t>Construction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15,313</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5,195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6,252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3,987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30,747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269881586"/>
                  </a:ext>
                </a:extLst>
              </a:tr>
              <a:tr h="495379">
                <a:tc>
                  <a:txBody>
                    <a:bodyPr/>
                    <a:lstStyle/>
                    <a:p>
                      <a:pPr algn="l" fontAlgn="ctr"/>
                      <a:r>
                        <a:rPr lang="en-US" sz="1400">
                          <a:solidFill>
                            <a:srgbClr val="333333"/>
                          </a:solidFill>
                          <a:effectLst/>
                          <a:latin typeface="Tahoma" panose="020B0604030504040204" pitchFamily="34" charset="0"/>
                        </a:rPr>
                        <a:t>Electronic and Electrical Equipment Repair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BEAFF"/>
                    </a:solidFill>
                  </a:tcPr>
                </a:tc>
                <a:tc>
                  <a:txBody>
                    <a:bodyPr/>
                    <a:lstStyle/>
                    <a:p>
                      <a:pPr algn="r"/>
                      <a:r>
                        <a:rPr lang="en-US" sz="1400">
                          <a:solidFill>
                            <a:srgbClr val="333333"/>
                          </a:solidFill>
                          <a:effectLst/>
                          <a:latin typeface="Tahoma" panose="020B0604030504040204" pitchFamily="34" charset="0"/>
                        </a:rPr>
                        <a:t>31,051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29,310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4,341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16,822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48,236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dirty="0">
                          <a:solidFill>
                            <a:srgbClr val="333333"/>
                          </a:solidFill>
                          <a:effectLst/>
                          <a:latin typeface="Tahoma" panose="020B0604030504040204" pitchFamily="34" charset="0"/>
                        </a:rPr>
                        <a:t>129,760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extLst>
                  <a:ext uri="{0D108BD9-81ED-4DB2-BD59-A6C34878D82A}">
                    <a16:rowId xmlns:a16="http://schemas.microsoft.com/office/drawing/2014/main" val="3501916290"/>
                  </a:ext>
                </a:extLst>
              </a:tr>
              <a:tr h="398326">
                <a:tc>
                  <a:txBody>
                    <a:bodyPr/>
                    <a:lstStyle/>
                    <a:p>
                      <a:pPr algn="l" fontAlgn="ctr"/>
                      <a:r>
                        <a:rPr lang="en-US" sz="1400">
                          <a:solidFill>
                            <a:srgbClr val="333333"/>
                          </a:solidFill>
                          <a:effectLst/>
                          <a:latin typeface="Tahoma" panose="020B0604030504040204" pitchFamily="34" charset="0"/>
                        </a:rPr>
                        <a:t>Engineering, Science, and Technical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43,567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49,162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1,256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26,917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39,611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160,513</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232054522"/>
                  </a:ext>
                </a:extLst>
              </a:tr>
              <a:tr h="204217">
                <a:tc>
                  <a:txBody>
                    <a:bodyPr/>
                    <a:lstStyle/>
                    <a:p>
                      <a:pPr algn="l" fontAlgn="ctr"/>
                      <a:r>
                        <a:rPr lang="en-US" sz="1400" dirty="0">
                          <a:solidFill>
                            <a:srgbClr val="333333"/>
                          </a:solidFill>
                          <a:effectLst/>
                          <a:latin typeface="Tahoma" panose="020B0604030504040204" pitchFamily="34" charset="0"/>
                        </a:rPr>
                        <a:t>Healthcare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BEAFF"/>
                    </a:solidFill>
                  </a:tcPr>
                </a:tc>
                <a:tc>
                  <a:txBody>
                    <a:bodyPr/>
                    <a:lstStyle/>
                    <a:p>
                      <a:pPr algn="r"/>
                      <a:r>
                        <a:rPr lang="en-US" sz="1400">
                          <a:solidFill>
                            <a:srgbClr val="333333"/>
                          </a:solidFill>
                          <a:effectLst/>
                          <a:latin typeface="Tahoma" panose="020B0604030504040204" pitchFamily="34" charset="0"/>
                        </a:rPr>
                        <a:t>29,986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15,441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707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25,345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71,479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extLst>
                  <a:ext uri="{0D108BD9-81ED-4DB2-BD59-A6C34878D82A}">
                    <a16:rowId xmlns:a16="http://schemas.microsoft.com/office/drawing/2014/main" val="1510235261"/>
                  </a:ext>
                </a:extLst>
              </a:tr>
              <a:tr h="398326">
                <a:tc>
                  <a:txBody>
                    <a:bodyPr/>
                    <a:lstStyle/>
                    <a:p>
                      <a:pPr algn="l" fontAlgn="ctr"/>
                      <a:r>
                        <a:rPr lang="en-US" sz="1400" dirty="0">
                          <a:solidFill>
                            <a:srgbClr val="333333"/>
                          </a:solidFill>
                          <a:effectLst/>
                          <a:latin typeface="Tahoma" panose="020B0604030504040204" pitchFamily="34" charset="0"/>
                        </a:rPr>
                        <a:t>Human Resource Development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16,558</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7,720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2,214</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3,941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30,434</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363540068"/>
                  </a:ext>
                </a:extLst>
              </a:tr>
              <a:tr h="495379">
                <a:tc>
                  <a:txBody>
                    <a:bodyPr/>
                    <a:lstStyle/>
                    <a:p>
                      <a:pPr algn="l" fontAlgn="ctr"/>
                      <a:r>
                        <a:rPr lang="en-US" sz="1400">
                          <a:solidFill>
                            <a:srgbClr val="333333"/>
                          </a:solidFill>
                          <a:effectLst/>
                          <a:latin typeface="Tahoma" panose="020B0604030504040204" pitchFamily="34" charset="0"/>
                        </a:rPr>
                        <a:t>Machine Operator and Production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BEAFF"/>
                    </a:solidFill>
                  </a:tcPr>
                </a:tc>
                <a:tc>
                  <a:txBody>
                    <a:bodyPr/>
                    <a:lstStyle/>
                    <a:p>
                      <a:pPr algn="r"/>
                      <a:r>
                        <a:rPr lang="en-US" sz="1400">
                          <a:solidFill>
                            <a:srgbClr val="333333"/>
                          </a:solidFill>
                          <a:effectLst/>
                          <a:latin typeface="Tahoma" panose="020B0604030504040204" pitchFamily="34" charset="0"/>
                        </a:rPr>
                        <a:t>4,107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6,063</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1,688</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2,539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dirty="0">
                          <a:solidFill>
                            <a:srgbClr val="333333"/>
                          </a:solidFill>
                          <a:effectLst/>
                          <a:latin typeface="Tahoma" panose="020B0604030504040204" pitchFamily="34" charset="0"/>
                        </a:rPr>
                        <a:t>8,542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22,939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extLst>
                  <a:ext uri="{0D108BD9-81ED-4DB2-BD59-A6C34878D82A}">
                    <a16:rowId xmlns:a16="http://schemas.microsoft.com/office/drawing/2014/main" val="1412550034"/>
                  </a:ext>
                </a:extLst>
              </a:tr>
              <a:tr h="301271">
                <a:tc>
                  <a:txBody>
                    <a:bodyPr/>
                    <a:lstStyle/>
                    <a:p>
                      <a:pPr algn="l" fontAlgn="ctr"/>
                      <a:r>
                        <a:rPr lang="en-US" sz="1400">
                          <a:solidFill>
                            <a:srgbClr val="333333"/>
                          </a:solidFill>
                          <a:effectLst/>
                          <a:latin typeface="Tahoma" panose="020B0604030504040204" pitchFamily="34" charset="0"/>
                        </a:rPr>
                        <a:t>Media and Public Affairs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6,646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7,095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136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2,439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3,859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20,175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836024919"/>
                  </a:ext>
                </a:extLst>
              </a:tr>
              <a:tr h="204217">
                <a:tc>
                  <a:txBody>
                    <a:bodyPr/>
                    <a:lstStyle/>
                    <a:p>
                      <a:pPr algn="l" fontAlgn="ctr"/>
                      <a:r>
                        <a:rPr lang="en-US" sz="1400">
                          <a:solidFill>
                            <a:srgbClr val="333333"/>
                          </a:solidFill>
                          <a:effectLst/>
                          <a:latin typeface="Tahoma" panose="020B0604030504040204" pitchFamily="34" charset="0"/>
                        </a:rPr>
                        <a:t>Protective Service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BEAFF"/>
                    </a:solidFill>
                  </a:tcPr>
                </a:tc>
                <a:tc>
                  <a:txBody>
                    <a:bodyPr/>
                    <a:lstStyle/>
                    <a:p>
                      <a:pPr algn="r"/>
                      <a:r>
                        <a:rPr lang="en-US" sz="1400">
                          <a:solidFill>
                            <a:srgbClr val="333333"/>
                          </a:solidFill>
                          <a:effectLst/>
                          <a:latin typeface="Tahoma" panose="020B0604030504040204" pitchFamily="34" charset="0"/>
                        </a:rPr>
                        <a:t>21,802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32,573</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2,720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6,096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12,011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75,202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extLst>
                  <a:ext uri="{0D108BD9-81ED-4DB2-BD59-A6C34878D82A}">
                    <a16:rowId xmlns:a16="http://schemas.microsoft.com/office/drawing/2014/main" val="2296078043"/>
                  </a:ext>
                </a:extLst>
              </a:tr>
              <a:tr h="204217">
                <a:tc>
                  <a:txBody>
                    <a:bodyPr/>
                    <a:lstStyle/>
                    <a:p>
                      <a:pPr algn="l" fontAlgn="ctr"/>
                      <a:r>
                        <a:rPr lang="en-US" sz="1400">
                          <a:solidFill>
                            <a:srgbClr val="333333"/>
                          </a:solidFill>
                          <a:effectLst/>
                          <a:latin typeface="Tahoma" panose="020B0604030504040204" pitchFamily="34" charset="0"/>
                        </a:rPr>
                        <a:t>Support Service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9,901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4,981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1,145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2,263</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8,129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26,419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3693034214"/>
                  </a:ext>
                </a:extLst>
              </a:tr>
              <a:tr h="398326">
                <a:tc>
                  <a:txBody>
                    <a:bodyPr/>
                    <a:lstStyle/>
                    <a:p>
                      <a:pPr algn="l" fontAlgn="ctr"/>
                      <a:r>
                        <a:rPr lang="en-US" sz="1400">
                          <a:solidFill>
                            <a:srgbClr val="333333"/>
                          </a:solidFill>
                          <a:effectLst/>
                          <a:latin typeface="Tahoma" panose="020B0604030504040204" pitchFamily="34" charset="0"/>
                        </a:rPr>
                        <a:t>Transportation and Material Handling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BEAFF"/>
                    </a:solidFill>
                  </a:tcPr>
                </a:tc>
                <a:tc>
                  <a:txBody>
                    <a:bodyPr/>
                    <a:lstStyle/>
                    <a:p>
                      <a:pPr algn="r"/>
                      <a:r>
                        <a:rPr lang="en-US" sz="1400">
                          <a:solidFill>
                            <a:srgbClr val="333333"/>
                          </a:solidFill>
                          <a:effectLst/>
                          <a:latin typeface="Tahoma" panose="020B0604030504040204" pitchFamily="34" charset="0"/>
                        </a:rPr>
                        <a:t>48,096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27,840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9,879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23,213</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37,709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146,737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extLst>
                  <a:ext uri="{0D108BD9-81ED-4DB2-BD59-A6C34878D82A}">
                    <a16:rowId xmlns:a16="http://schemas.microsoft.com/office/drawing/2014/main" val="3483915108"/>
                  </a:ext>
                </a:extLst>
              </a:tr>
              <a:tr h="398326">
                <a:tc>
                  <a:txBody>
                    <a:bodyPr/>
                    <a:lstStyle/>
                    <a:p>
                      <a:pPr algn="l" fontAlgn="ctr"/>
                      <a:r>
                        <a:rPr lang="en-US" sz="1400" dirty="0">
                          <a:solidFill>
                            <a:srgbClr val="333333"/>
                          </a:solidFill>
                          <a:effectLst/>
                          <a:latin typeface="Tahoma" panose="020B0604030504040204" pitchFamily="34" charset="0"/>
                        </a:rPr>
                        <a:t>Vehicle and Machinery Mechanic </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45,344</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41,555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5,532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21,511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47,353</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dirty="0">
                          <a:solidFill>
                            <a:srgbClr val="333333"/>
                          </a:solidFill>
                          <a:effectLst/>
                          <a:latin typeface="Tahoma" panose="020B0604030504040204" pitchFamily="34" charset="0"/>
                        </a:rPr>
                        <a:t>161,295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85618035"/>
                  </a:ext>
                </a:extLst>
              </a:tr>
              <a:tr h="592434">
                <a:tc>
                  <a:txBody>
                    <a:bodyPr/>
                    <a:lstStyle/>
                    <a:p>
                      <a:pPr algn="l" fontAlgn="ctr"/>
                      <a:r>
                        <a:rPr lang="en-US" sz="1400">
                          <a:solidFill>
                            <a:srgbClr val="333333"/>
                          </a:solidFill>
                          <a:effectLst/>
                          <a:latin typeface="Tahoma" panose="020B0604030504040204" pitchFamily="34" charset="0"/>
                        </a:rPr>
                        <a:t>Non-occupation or unspecified coded personnel</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BEAFF"/>
                    </a:solidFill>
                  </a:tcPr>
                </a:tc>
                <a:tc>
                  <a:txBody>
                    <a:bodyPr/>
                    <a:lstStyle/>
                    <a:p>
                      <a:pPr algn="r"/>
                      <a:r>
                        <a:rPr lang="en-US" sz="1400">
                          <a:solidFill>
                            <a:srgbClr val="333333"/>
                          </a:solidFill>
                          <a:effectLst/>
                          <a:latin typeface="Tahoma" panose="020B0604030504040204" pitchFamily="34" charset="0"/>
                        </a:rPr>
                        <a:t>2,984</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dirty="0">
                          <a:solidFill>
                            <a:srgbClr val="333333"/>
                          </a:solidFill>
                          <a:effectLst/>
                          <a:latin typeface="Tahoma" panose="020B0604030504040204" pitchFamily="34" charset="0"/>
                        </a:rPr>
                        <a:t>5,038</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1,439</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1,161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2,555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tc>
                  <a:txBody>
                    <a:bodyPr/>
                    <a:lstStyle/>
                    <a:p>
                      <a:pPr algn="r"/>
                      <a:r>
                        <a:rPr lang="en-US" sz="1400">
                          <a:solidFill>
                            <a:srgbClr val="333333"/>
                          </a:solidFill>
                          <a:effectLst/>
                          <a:latin typeface="Tahoma" panose="020B0604030504040204" pitchFamily="34" charset="0"/>
                        </a:rPr>
                        <a:t>13,177</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F4FF"/>
                    </a:solidFill>
                  </a:tcPr>
                </a:tc>
                <a:extLst>
                  <a:ext uri="{0D108BD9-81ED-4DB2-BD59-A6C34878D82A}">
                    <a16:rowId xmlns:a16="http://schemas.microsoft.com/office/drawing/2014/main" val="1551562050"/>
                  </a:ext>
                </a:extLst>
              </a:tr>
              <a:tr h="786542">
                <a:tc>
                  <a:txBody>
                    <a:bodyPr/>
                    <a:lstStyle/>
                    <a:p>
                      <a:pPr algn="l" fontAlgn="ctr"/>
                      <a:r>
                        <a:rPr lang="en-US" sz="1400" dirty="0">
                          <a:solidFill>
                            <a:srgbClr val="333333"/>
                          </a:solidFill>
                          <a:effectLst/>
                          <a:latin typeface="Tahoma" panose="020B0604030504040204" pitchFamily="34" charset="0"/>
                        </a:rPr>
                        <a:t>Total enlisted personnel for each military branch and Coast Guard</a:t>
                      </a:r>
                    </a:p>
                  </a:txBody>
                  <a:tcPr marL="4520" marR="4520" marT="2260" marB="452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EEEEEE"/>
                    </a:solidFill>
                  </a:tcPr>
                </a:tc>
                <a:tc>
                  <a:txBody>
                    <a:bodyPr/>
                    <a:lstStyle/>
                    <a:p>
                      <a:pPr algn="r"/>
                      <a:r>
                        <a:rPr lang="en-US" sz="1400">
                          <a:solidFill>
                            <a:srgbClr val="333333"/>
                          </a:solidFill>
                          <a:effectLst/>
                          <a:latin typeface="Tahoma" panose="020B0604030504040204" pitchFamily="34" charset="0"/>
                        </a:rPr>
                        <a:t>391,120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246,696</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31,000</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162,795</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a:solidFill>
                            <a:srgbClr val="333333"/>
                          </a:solidFill>
                          <a:effectLst/>
                          <a:latin typeface="Tahoma" panose="020B0604030504040204" pitchFamily="34" charset="0"/>
                        </a:rPr>
                        <a:t>268,301</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tc>
                  <a:txBody>
                    <a:bodyPr/>
                    <a:lstStyle/>
                    <a:p>
                      <a:pPr algn="r"/>
                      <a:r>
                        <a:rPr lang="en-US" sz="1400" dirty="0">
                          <a:solidFill>
                            <a:srgbClr val="333333"/>
                          </a:solidFill>
                          <a:effectLst/>
                          <a:latin typeface="Tahoma" panose="020B0604030504040204" pitchFamily="34" charset="0"/>
                        </a:rPr>
                        <a:t>1,099,912</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232378226"/>
                  </a:ext>
                </a:extLst>
              </a:tr>
              <a:tr h="100424">
                <a:tc gridSpan="7">
                  <a:txBody>
                    <a:bodyPr/>
                    <a:lstStyle/>
                    <a:p>
                      <a:pPr algn="l"/>
                      <a:r>
                        <a:rPr lang="en-US" sz="1400" b="1" dirty="0">
                          <a:solidFill>
                            <a:srgbClr val="333333"/>
                          </a:solidFill>
                          <a:effectLst/>
                          <a:latin typeface="Tahoma" panose="020B0604030504040204" pitchFamily="34" charset="0"/>
                        </a:rPr>
                        <a:t>SOURCE: U.S. Department of Defense, Defense Manpower Data Center</a:t>
                      </a:r>
                    </a:p>
                  </a:txBody>
                  <a:tcPr marL="2260" marR="2260" marT="0" marB="2260"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38404884"/>
                  </a:ext>
                </a:extLst>
              </a:tr>
            </a:tbl>
          </a:graphicData>
        </a:graphic>
      </p:graphicFrame>
    </p:spTree>
    <p:extLst>
      <p:ext uri="{BB962C8B-B14F-4D97-AF65-F5344CB8AC3E}">
        <p14:creationId xmlns:p14="http://schemas.microsoft.com/office/powerpoint/2010/main" val="20554656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4EA7-BB5C-493F-844D-5AD5EEB46C3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3B6A46B-CEA4-4108-9F94-1894C263CE5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D4C0470-6FFB-43A7-A6EF-124AED002BEE}"/>
              </a:ext>
            </a:extLst>
          </p:cNvPr>
          <p:cNvPicPr>
            <a:picLocks noChangeAspect="1"/>
          </p:cNvPicPr>
          <p:nvPr/>
        </p:nvPicPr>
        <p:blipFill>
          <a:blip r:embed="rId2"/>
          <a:stretch>
            <a:fillRect/>
          </a:stretch>
        </p:blipFill>
        <p:spPr>
          <a:xfrm>
            <a:off x="65598" y="731700"/>
            <a:ext cx="8798946" cy="5382041"/>
          </a:xfrm>
          <a:prstGeom prst="rect">
            <a:avLst/>
          </a:prstGeom>
        </p:spPr>
      </p:pic>
    </p:spTree>
    <p:extLst>
      <p:ext uri="{BB962C8B-B14F-4D97-AF65-F5344CB8AC3E}">
        <p14:creationId xmlns:p14="http://schemas.microsoft.com/office/powerpoint/2010/main" val="37696564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hydrant, glass&#10;&#10;Description automatically generated">
            <a:extLst>
              <a:ext uri="{FF2B5EF4-FFF2-40B4-BE49-F238E27FC236}">
                <a16:creationId xmlns:a16="http://schemas.microsoft.com/office/drawing/2014/main" id="{631E440F-6E10-4AE9-B38D-66971E5CB055}"/>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3036808" y="-283656"/>
            <a:ext cx="7130335" cy="99446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46EC5E6-FB5D-4812-BF2A-14EC82A9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61" y="5669780"/>
            <a:ext cx="1722785" cy="932688"/>
          </a:xfrm>
          <a:prstGeom prst="rect">
            <a:avLst/>
          </a:prstGeom>
        </p:spPr>
      </p:pic>
      <p:sp>
        <p:nvSpPr>
          <p:cNvPr id="8" name="Title 1">
            <a:extLst>
              <a:ext uri="{FF2B5EF4-FFF2-40B4-BE49-F238E27FC236}">
                <a16:creationId xmlns:a16="http://schemas.microsoft.com/office/drawing/2014/main" id="{E9E59328-A6B7-4149-9B1D-83778999B367}"/>
              </a:ext>
            </a:extLst>
          </p:cNvPr>
          <p:cNvSpPr txBox="1">
            <a:spLocks/>
          </p:cNvSpPr>
          <p:nvPr/>
        </p:nvSpPr>
        <p:spPr>
          <a:xfrm>
            <a:off x="304800" y="180073"/>
            <a:ext cx="5079963" cy="95488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en-US" sz="4800" b="1" cap="small" dirty="0">
                <a:solidFill>
                  <a:srgbClr val="1E3D7D"/>
                </a:solidFill>
                <a:latin typeface="Maxwell Sans" panose="02000506000000020004" pitchFamily="50" charset="0"/>
              </a:rPr>
              <a:t>Zoom Webinar</a:t>
            </a:r>
            <a:endParaRPr lang="en-US" sz="4800" dirty="0">
              <a:solidFill>
                <a:prstClr val="black"/>
              </a:solidFill>
              <a:latin typeface="Calibri Light" panose="020F0302020204030204"/>
            </a:endParaRPr>
          </a:p>
        </p:txBody>
      </p:sp>
      <p:sp>
        <p:nvSpPr>
          <p:cNvPr id="2" name="TextBox 1">
            <a:extLst>
              <a:ext uri="{FF2B5EF4-FFF2-40B4-BE49-F238E27FC236}">
                <a16:creationId xmlns:a16="http://schemas.microsoft.com/office/drawing/2014/main" id="{055C76ED-7B0D-4394-BE7B-6CCB9F0CF6A8}"/>
              </a:ext>
            </a:extLst>
          </p:cNvPr>
          <p:cNvSpPr txBox="1"/>
          <p:nvPr/>
        </p:nvSpPr>
        <p:spPr>
          <a:xfrm>
            <a:off x="448654" y="1946839"/>
            <a:ext cx="7979636" cy="1200329"/>
          </a:xfrm>
          <a:prstGeom prst="rect">
            <a:avLst/>
          </a:prstGeom>
          <a:noFill/>
        </p:spPr>
        <p:txBody>
          <a:bodyPr wrap="square" rtlCol="0">
            <a:spAutoFit/>
          </a:bodyPr>
          <a:lstStyle/>
          <a:p>
            <a:pPr defTabSz="685800"/>
            <a:r>
              <a:rPr lang="en-US" b="1" dirty="0">
                <a:solidFill>
                  <a:prstClr val="black"/>
                </a:solidFill>
                <a:latin typeface="Calibri" panose="020F0502020204030204"/>
              </a:rPr>
              <a:t>Audio</a:t>
            </a:r>
            <a:r>
              <a:rPr lang="en-US" sz="1350" b="1" dirty="0">
                <a:solidFill>
                  <a:prstClr val="black"/>
                </a:solidFill>
                <a:latin typeface="Calibri" panose="020F0502020204030204"/>
              </a:rPr>
              <a:t>						</a:t>
            </a:r>
            <a:r>
              <a:rPr lang="en-US" b="1" dirty="0">
                <a:solidFill>
                  <a:prstClr val="black"/>
                </a:solidFill>
                <a:latin typeface="Calibri" panose="020F0502020204030204"/>
              </a:rPr>
              <a:t>Video</a:t>
            </a:r>
            <a:endParaRPr lang="en-US" sz="1350" b="1"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04E5EC5D-F03E-4097-A0A2-040B11E03DAD}"/>
              </a:ext>
            </a:extLst>
          </p:cNvPr>
          <p:cNvPicPr/>
          <p:nvPr/>
        </p:nvPicPr>
        <p:blipFill>
          <a:blip r:embed="rId4"/>
          <a:stretch>
            <a:fillRect/>
          </a:stretch>
        </p:blipFill>
        <p:spPr>
          <a:xfrm>
            <a:off x="715710" y="2371725"/>
            <a:ext cx="3176588" cy="2114550"/>
          </a:xfrm>
          <a:prstGeom prst="rect">
            <a:avLst/>
          </a:prstGeom>
        </p:spPr>
      </p:pic>
      <p:pic>
        <p:nvPicPr>
          <p:cNvPr id="4" name="Picture 3">
            <a:extLst>
              <a:ext uri="{FF2B5EF4-FFF2-40B4-BE49-F238E27FC236}">
                <a16:creationId xmlns:a16="http://schemas.microsoft.com/office/drawing/2014/main" id="{09816BCA-DAD6-48B3-9BDC-E6020D1F4DA9}"/>
              </a:ext>
            </a:extLst>
          </p:cNvPr>
          <p:cNvPicPr/>
          <p:nvPr/>
        </p:nvPicPr>
        <p:blipFill>
          <a:blip r:embed="rId5"/>
          <a:stretch>
            <a:fillRect/>
          </a:stretch>
        </p:blipFill>
        <p:spPr>
          <a:xfrm>
            <a:off x="4572000" y="2677018"/>
            <a:ext cx="4405313" cy="1290638"/>
          </a:xfrm>
          <a:prstGeom prst="rect">
            <a:avLst/>
          </a:prstGeom>
        </p:spPr>
      </p:pic>
    </p:spTree>
    <p:extLst>
      <p:ext uri="{BB962C8B-B14F-4D97-AF65-F5344CB8AC3E}">
        <p14:creationId xmlns:p14="http://schemas.microsoft.com/office/powerpoint/2010/main" val="27380782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C0E8-BE50-4028-9DEE-E22C257E82D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8D9D334-2EB7-4EB7-8C2F-76DA37AB0459}"/>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A9A1AA4F-532F-4077-AED8-60910AC18947}"/>
              </a:ext>
            </a:extLst>
          </p:cNvPr>
          <p:cNvPicPr>
            <a:picLocks noChangeAspect="1"/>
          </p:cNvPicPr>
          <p:nvPr/>
        </p:nvPicPr>
        <p:blipFill>
          <a:blip r:embed="rId2"/>
          <a:stretch>
            <a:fillRect/>
          </a:stretch>
        </p:blipFill>
        <p:spPr>
          <a:xfrm>
            <a:off x="106929" y="1165950"/>
            <a:ext cx="8686800" cy="4526100"/>
          </a:xfrm>
          <a:prstGeom prst="rect">
            <a:avLst/>
          </a:prstGeom>
        </p:spPr>
      </p:pic>
    </p:spTree>
    <p:extLst>
      <p:ext uri="{BB962C8B-B14F-4D97-AF65-F5344CB8AC3E}">
        <p14:creationId xmlns:p14="http://schemas.microsoft.com/office/powerpoint/2010/main" val="15168069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04800" y="685800"/>
            <a:ext cx="8686800" cy="5029199"/>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spcAft>
                <a:spcPts val="0"/>
              </a:spcAft>
              <a:buClr>
                <a:srgbClr val="17375E"/>
              </a:buClr>
              <a:buSzPct val="25000"/>
              <a:buFont typeface="Arial"/>
              <a:buNone/>
            </a:pPr>
            <a:endParaRPr lang="en-US" sz="2400" b="1" i="1" u="none" strike="noStrike" cap="none" baseline="0" dirty="0">
              <a:solidFill>
                <a:schemeClr val="bg2">
                  <a:lumMod val="50000"/>
                </a:schemeClr>
              </a:solidFill>
              <a:latin typeface="Times New Roman" panose="02020603050405020304" pitchFamily="18" charset="0"/>
              <a:ea typeface="Arial"/>
              <a:cs typeface="Times New Roman" panose="02020603050405020304" pitchFamily="18" charset="0"/>
              <a:sym typeface="Arial"/>
            </a:endParaRPr>
          </a:p>
          <a:p>
            <a:pPr marL="0" marR="0" lvl="0" indent="0" algn="l" rtl="0">
              <a:lnSpc>
                <a:spcPct val="110000"/>
              </a:lnSpc>
              <a:spcBef>
                <a:spcPts val="0"/>
              </a:spcBef>
              <a:spcAft>
                <a:spcPts val="0"/>
              </a:spcAft>
              <a:buClr>
                <a:srgbClr val="17375E"/>
              </a:buClr>
              <a:buSzPct val="25000"/>
              <a:buFont typeface="Arial"/>
              <a:buNone/>
            </a:pPr>
            <a:r>
              <a:rPr lang="en-US" sz="2400" b="1" dirty="0">
                <a:solidFill>
                  <a:srgbClr val="002060"/>
                </a:solidFill>
                <a:latin typeface="Times New Roman" panose="02020603050405020304" pitchFamily="18" charset="0"/>
                <a:cs typeface="Times New Roman" panose="02020603050405020304" pitchFamily="18" charset="0"/>
                <a:sym typeface="Arial"/>
              </a:rPr>
              <a:t>NVEST – National Veteran Education Success Tracker</a:t>
            </a:r>
            <a:br>
              <a:rPr lang="en-US" sz="2400" b="1" dirty="0">
                <a:solidFill>
                  <a:srgbClr val="002060"/>
                </a:solidFill>
                <a:latin typeface="Times New Roman" panose="02020603050405020304" pitchFamily="18" charset="0"/>
                <a:cs typeface="Times New Roman" panose="02020603050405020304" pitchFamily="18" charset="0"/>
                <a:sym typeface="Arial"/>
              </a:rPr>
            </a:br>
            <a:r>
              <a:rPr lang="en-US" sz="2400" b="1" dirty="0">
                <a:solidFill>
                  <a:srgbClr val="002060"/>
                </a:solidFill>
                <a:latin typeface="Times New Roman" panose="02020603050405020304" pitchFamily="18" charset="0"/>
                <a:cs typeface="Times New Roman" panose="02020603050405020304" pitchFamily="18" charset="0"/>
                <a:sym typeface="Arial"/>
              </a:rPr>
              <a:t>Student Veterans of America (SVA), 2017</a:t>
            </a:r>
          </a:p>
          <a:p>
            <a:pPr marL="0" marR="0" lvl="0" indent="0" algn="l" rtl="0">
              <a:lnSpc>
                <a:spcPct val="110000"/>
              </a:lnSpc>
              <a:spcBef>
                <a:spcPts val="0"/>
              </a:spcBef>
              <a:spcAft>
                <a:spcPts val="0"/>
              </a:spcAft>
              <a:buClr>
                <a:srgbClr val="17375E"/>
              </a:buClr>
              <a:buSzPct val="25000"/>
              <a:buFont typeface="Arial"/>
              <a:buNone/>
            </a:pPr>
            <a:endParaRPr lang="en-US" sz="2000" dirty="0">
              <a:solidFill>
                <a:srgbClr val="002060"/>
              </a:solidFill>
              <a:latin typeface="Times New Roman" panose="02020603050405020304" pitchFamily="18" charset="0"/>
              <a:cs typeface="Times New Roman" panose="02020603050405020304" pitchFamily="18" charset="0"/>
            </a:endParaRPr>
          </a:p>
          <a:p>
            <a:pPr lvl="0" indent="-342900">
              <a:lnSpc>
                <a:spcPct val="110000"/>
              </a:lnSpc>
              <a:spcBef>
                <a:spcPts val="600"/>
              </a:spcBef>
              <a:buClr>
                <a:srgbClr val="000000"/>
              </a:buClr>
              <a:buSzPct val="100000"/>
              <a:buBlip>
                <a:blip r:embed="rId3"/>
              </a:buBlip>
            </a:pPr>
            <a:r>
              <a:rPr lang="en-US" sz="24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comprehensive, in-depth study of the academic success of contemporary student veterans using the Post-9/11 GI Bill</a:t>
            </a:r>
          </a:p>
          <a:p>
            <a:pPr lvl="0" indent="-342900">
              <a:lnSpc>
                <a:spcPct val="110000"/>
              </a:lnSpc>
              <a:spcBef>
                <a:spcPts val="600"/>
              </a:spcBef>
              <a:buClr>
                <a:srgbClr val="000000"/>
              </a:buClr>
              <a:buSzPct val="100000"/>
              <a:buBlip>
                <a:blip r:embed="rId3"/>
              </a:buBlip>
            </a:pPr>
            <a:r>
              <a:rPr lang="en-US" sz="2400" dirty="0">
                <a:latin typeface="Times New Roman" panose="02020603050405020304" pitchFamily="18" charset="0"/>
                <a:cs typeface="Times New Roman" panose="02020603050405020304" pitchFamily="18" charset="0"/>
              </a:rPr>
              <a:t>Collaborative effort between VA, SVA, and NSC (National Student Clearinghouse)</a:t>
            </a:r>
          </a:p>
          <a:p>
            <a:pPr lvl="0" indent="-342900">
              <a:lnSpc>
                <a:spcPct val="110000"/>
              </a:lnSpc>
              <a:spcBef>
                <a:spcPts val="600"/>
              </a:spcBef>
              <a:buClr>
                <a:srgbClr val="000000"/>
              </a:buClr>
              <a:buSzPct val="100000"/>
              <a:buBlip>
                <a:blip r:embed="rId3"/>
              </a:buBlip>
            </a:pPr>
            <a:r>
              <a:rPr lang="en-US" sz="2400" dirty="0">
                <a:latin typeface="Times New Roman" panose="02020603050405020304" pitchFamily="18" charset="0"/>
                <a:cs typeface="Times New Roman" panose="02020603050405020304" pitchFamily="18" charset="0"/>
              </a:rPr>
              <a:t>Multiple completion rates are given. Effectively, 42% of veterans using GI Bill benefits completed a degree (up from 39% of typical students 24+ as found in a 2015 NSC study)</a:t>
            </a:r>
          </a:p>
          <a:p>
            <a:pPr marL="0" lvl="0" indent="0">
              <a:lnSpc>
                <a:spcPct val="110000"/>
              </a:lnSpc>
              <a:spcBef>
                <a:spcPts val="600"/>
              </a:spcBef>
              <a:buClr>
                <a:srgbClr val="000000"/>
              </a:buClr>
              <a:buSzPct val="100000"/>
              <a:buNone/>
            </a:pPr>
            <a:endParaRPr lang="en-US" sz="24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r>
              <a:rPr lang="en-US" sz="1100" dirty="0">
                <a:latin typeface="Times New Roman" panose="02020603050405020304" pitchFamily="18" charset="0"/>
                <a:cs typeface="Times New Roman" panose="02020603050405020304" pitchFamily="18" charset="0"/>
              </a:rPr>
              <a:t>Source: Cate, C.A., Lyon, J.S., Schmeling, J., &amp; Bogue, B.Y. (2017). National Veteran Education Success Tracker: A Report on the Academic Success of Student Veterans Using the Post-9/11 GI Bill. Student Veterans of America, Washington, D.C.. Retrieved from </a:t>
            </a:r>
            <a:r>
              <a:rPr lang="en-US" sz="1100" dirty="0">
                <a:latin typeface="Times New Roman" panose="02020603050405020304" pitchFamily="18" charset="0"/>
                <a:cs typeface="Times New Roman" panose="02020603050405020304" pitchFamily="18" charset="0"/>
                <a:hlinkClick r:id="rId4"/>
              </a:rPr>
              <a:t>http://nvest.studentveterans.org/wp-content/uploads/2017/02/NVEST-Report_FINAL.pdf</a:t>
            </a:r>
            <a:r>
              <a:rPr lang="en-US" sz="11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5066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94EE-1874-4921-9861-7947D939239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351AEA-7449-4D3E-9490-844A16C3E308}"/>
              </a:ext>
            </a:extLst>
          </p:cNvPr>
          <p:cNvSpPr>
            <a:spLocks noGrp="1"/>
          </p:cNvSpPr>
          <p:nvPr>
            <p:ph type="body" idx="1"/>
          </p:nvPr>
        </p:nvSpPr>
        <p:spPr>
          <a:xfrm>
            <a:off x="457200" y="1440873"/>
            <a:ext cx="8229600" cy="4685427"/>
          </a:xfrm>
        </p:spPr>
        <p:txBody>
          <a:bodyPr/>
          <a:lstStyle/>
          <a:p>
            <a:r>
              <a:rPr lang="en-US" dirty="0"/>
              <a:t>2.9 Million Veterans of the post 9/11 Generation have entered higher education after service</a:t>
            </a:r>
          </a:p>
          <a:p>
            <a:r>
              <a:rPr lang="en-US" dirty="0"/>
              <a:t>82% are Enlisted</a:t>
            </a:r>
          </a:p>
          <a:p>
            <a:r>
              <a:rPr lang="en-US" dirty="0"/>
              <a:t>Most are between the ages of 25 to 34 (43%), and come from a host of different backgrounds and cultures.</a:t>
            </a:r>
          </a:p>
        </p:txBody>
      </p:sp>
      <p:sp>
        <p:nvSpPr>
          <p:cNvPr id="4" name="Rectangle 3">
            <a:extLst>
              <a:ext uri="{FF2B5EF4-FFF2-40B4-BE49-F238E27FC236}">
                <a16:creationId xmlns:a16="http://schemas.microsoft.com/office/drawing/2014/main" id="{C633F09E-DF4D-4060-B875-9A78D1D21D5A}"/>
              </a:ext>
            </a:extLst>
          </p:cNvPr>
          <p:cNvSpPr/>
          <p:nvPr/>
        </p:nvSpPr>
        <p:spPr>
          <a:xfrm>
            <a:off x="403736" y="5417127"/>
            <a:ext cx="8122670" cy="1023165"/>
          </a:xfrm>
          <a:prstGeom prst="rect">
            <a:avLst/>
          </a:prstGeom>
        </p:spPr>
        <p:txBody>
          <a:bodyPr wrap="square">
            <a:spAutoFit/>
          </a:bodyPr>
          <a:lstStyle/>
          <a:p>
            <a:pPr lvl="0">
              <a:lnSpc>
                <a:spcPct val="110000"/>
              </a:lnSpc>
              <a:spcBef>
                <a:spcPts val="600"/>
              </a:spcBef>
              <a:buSzPct val="100000"/>
            </a:pPr>
            <a:r>
              <a:rPr lang="en-US" dirty="0">
                <a:latin typeface="Times New Roman" panose="02020603050405020304" pitchFamily="18" charset="0"/>
                <a:cs typeface="Times New Roman" panose="02020603050405020304" pitchFamily="18" charset="0"/>
              </a:rPr>
              <a:t>Source: Cate, C.A., Lyon, J.S., Schmeling, J., &amp; Bogue, B.Y. (2017). National Veteran Education Success Tracker: A Report on the Academic Success of Student Veterans Using the Post-9/11 GI Bill. Student Veterans of America, Washington, D.C.. Retrieved from </a:t>
            </a:r>
            <a:r>
              <a:rPr lang="en-US" dirty="0">
                <a:latin typeface="Times New Roman" panose="02020603050405020304" pitchFamily="18" charset="0"/>
                <a:cs typeface="Times New Roman" panose="02020603050405020304" pitchFamily="18" charset="0"/>
                <a:hlinkClick r:id="rId2"/>
              </a:rPr>
              <a:t>http://nvest.studentveterans.org/wp-content/uploads/2017/06/I-AM-A-POST-911-Student-Veteran-REPORT.pdf</a:t>
            </a:r>
            <a:r>
              <a:rPr lang="en-US"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3257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94EE-1874-4921-9861-7947D939239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351AEA-7449-4D3E-9490-844A16C3E308}"/>
              </a:ext>
            </a:extLst>
          </p:cNvPr>
          <p:cNvSpPr>
            <a:spLocks noGrp="1"/>
          </p:cNvSpPr>
          <p:nvPr>
            <p:ph type="body" idx="1"/>
          </p:nvPr>
        </p:nvSpPr>
        <p:spPr>
          <a:xfrm>
            <a:off x="457200" y="1468582"/>
            <a:ext cx="8229600" cy="4657718"/>
          </a:xfrm>
        </p:spPr>
        <p:txBody>
          <a:bodyPr/>
          <a:lstStyle/>
          <a:p>
            <a:r>
              <a:rPr lang="en-US" dirty="0"/>
              <a:t>Most likely a member of the U.S. Army (47%).</a:t>
            </a:r>
          </a:p>
          <a:p>
            <a:r>
              <a:rPr lang="en-US" dirty="0"/>
              <a:t>The Navy (18%)</a:t>
            </a:r>
          </a:p>
          <a:p>
            <a:r>
              <a:rPr lang="en-US" dirty="0"/>
              <a:t>The Air Force (21%)</a:t>
            </a:r>
          </a:p>
          <a:p>
            <a:r>
              <a:rPr lang="en-US" dirty="0"/>
              <a:t>The Marine Corps (12%)</a:t>
            </a:r>
          </a:p>
          <a:p>
            <a:r>
              <a:rPr lang="en-US" dirty="0"/>
              <a:t>The Coast Guard (2%)</a:t>
            </a:r>
          </a:p>
          <a:p>
            <a:r>
              <a:rPr lang="en-US" dirty="0"/>
              <a:t>The National Guard or the Reserves (45%)</a:t>
            </a:r>
          </a:p>
        </p:txBody>
      </p:sp>
      <p:sp>
        <p:nvSpPr>
          <p:cNvPr id="4" name="Rectangle 3">
            <a:extLst>
              <a:ext uri="{FF2B5EF4-FFF2-40B4-BE49-F238E27FC236}">
                <a16:creationId xmlns:a16="http://schemas.microsoft.com/office/drawing/2014/main" id="{C633F09E-DF4D-4060-B875-9A78D1D21D5A}"/>
              </a:ext>
            </a:extLst>
          </p:cNvPr>
          <p:cNvSpPr/>
          <p:nvPr/>
        </p:nvSpPr>
        <p:spPr>
          <a:xfrm>
            <a:off x="510665" y="5103135"/>
            <a:ext cx="8122670" cy="1023165"/>
          </a:xfrm>
          <a:prstGeom prst="rect">
            <a:avLst/>
          </a:prstGeom>
        </p:spPr>
        <p:txBody>
          <a:bodyPr wrap="square">
            <a:spAutoFit/>
          </a:bodyPr>
          <a:lstStyle/>
          <a:p>
            <a:pPr lvl="0">
              <a:lnSpc>
                <a:spcPct val="110000"/>
              </a:lnSpc>
              <a:spcBef>
                <a:spcPts val="600"/>
              </a:spcBef>
              <a:buSzPct val="100000"/>
            </a:pPr>
            <a:r>
              <a:rPr lang="en-US" dirty="0">
                <a:latin typeface="Times New Roman" panose="02020603050405020304" pitchFamily="18" charset="0"/>
                <a:cs typeface="Times New Roman" panose="02020603050405020304" pitchFamily="18" charset="0"/>
              </a:rPr>
              <a:t>Source: Cate, C.A., Lyon, J.S., Schmeling, J., &amp; Bogue, B.Y. (2017). National Veteran Education Success Tracker: A Report on the Academic Success of Student Veterans Using the Post-9/11 GI Bill. Student Veterans of America, Washington, D.C.. Retrieved from </a:t>
            </a:r>
            <a:r>
              <a:rPr lang="en-US" dirty="0">
                <a:latin typeface="Times New Roman" panose="02020603050405020304" pitchFamily="18" charset="0"/>
                <a:cs typeface="Times New Roman" panose="02020603050405020304" pitchFamily="18" charset="0"/>
                <a:hlinkClick r:id="rId2"/>
              </a:rPr>
              <a:t>http://nvest.studentveterans.org/wp-content/uploads/2017/06/I-AM-A-POST-911-Student-Veteran-REPORT.pdf</a:t>
            </a:r>
            <a:r>
              <a:rPr lang="en-US"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6922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04800" y="1219200"/>
            <a:ext cx="8686800" cy="5029199"/>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spcAft>
                <a:spcPts val="0"/>
              </a:spcAft>
              <a:buClr>
                <a:srgbClr val="17375E"/>
              </a:buClr>
              <a:buSzPct val="25000"/>
              <a:buFont typeface="Arial"/>
              <a:buNone/>
            </a:pPr>
            <a:endParaRPr lang="en-US" sz="2400" b="1" i="1" u="none" strike="noStrike" cap="none" baseline="0" dirty="0">
              <a:solidFill>
                <a:schemeClr val="bg2">
                  <a:lumMod val="50000"/>
                </a:schemeClr>
              </a:solidFill>
              <a:latin typeface="Times New Roman" panose="02020603050405020304" pitchFamily="18" charset="0"/>
              <a:ea typeface="Arial"/>
              <a:cs typeface="Times New Roman" panose="02020603050405020304" pitchFamily="18" charset="0"/>
              <a:sym typeface="Arial"/>
            </a:endParaRPr>
          </a:p>
          <a:p>
            <a:pPr marL="0" marR="0" lvl="0" indent="0" algn="l" rtl="0">
              <a:lnSpc>
                <a:spcPct val="110000"/>
              </a:lnSpc>
              <a:spcBef>
                <a:spcPts val="0"/>
              </a:spcBef>
              <a:spcAft>
                <a:spcPts val="0"/>
              </a:spcAft>
              <a:buClr>
                <a:srgbClr val="17375E"/>
              </a:buClr>
              <a:buSzPct val="25000"/>
              <a:buFont typeface="Arial"/>
              <a:buNone/>
            </a:pPr>
            <a:r>
              <a:rPr lang="en-US" sz="2400" b="1" dirty="0">
                <a:solidFill>
                  <a:srgbClr val="002060"/>
                </a:solidFill>
                <a:latin typeface="Times New Roman" panose="02020603050405020304" pitchFamily="18" charset="0"/>
                <a:cs typeface="Times New Roman" panose="02020603050405020304" pitchFamily="18" charset="0"/>
                <a:sym typeface="Arial"/>
              </a:rPr>
              <a:t>NVEST – National Veteran Education Success Tracker</a:t>
            </a:r>
            <a:br>
              <a:rPr lang="en-US" sz="2400" b="1" dirty="0">
                <a:solidFill>
                  <a:srgbClr val="002060"/>
                </a:solidFill>
                <a:latin typeface="Times New Roman" panose="02020603050405020304" pitchFamily="18" charset="0"/>
                <a:cs typeface="Times New Roman" panose="02020603050405020304" pitchFamily="18" charset="0"/>
                <a:sym typeface="Arial"/>
              </a:rPr>
            </a:br>
            <a:endParaRPr lang="en-US" sz="2400" b="1" dirty="0">
              <a:solidFill>
                <a:srgbClr val="002060"/>
              </a:solidFill>
              <a:latin typeface="Times New Roman" panose="02020603050405020304" pitchFamily="18" charset="0"/>
              <a:cs typeface="Times New Roman" panose="02020603050405020304" pitchFamily="18" charset="0"/>
              <a:sym typeface="Arial"/>
            </a:endParaRPr>
          </a:p>
          <a:p>
            <a:pPr marL="0" marR="0" lvl="0" indent="0" algn="l" rtl="0">
              <a:lnSpc>
                <a:spcPct val="110000"/>
              </a:lnSpc>
              <a:spcBef>
                <a:spcPts val="0"/>
              </a:spcBef>
              <a:spcAft>
                <a:spcPts val="0"/>
              </a:spcAft>
              <a:buClr>
                <a:srgbClr val="17375E"/>
              </a:buClr>
              <a:buSzPct val="25000"/>
              <a:buFont typeface="Arial"/>
              <a:buNone/>
            </a:pPr>
            <a:endParaRPr lang="en-US" sz="2000" dirty="0">
              <a:solidFill>
                <a:srgbClr val="002060"/>
              </a:solidFill>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endParaRPr lang="en-US" sz="1100" dirty="0">
              <a:latin typeface="Times New Roman" panose="02020603050405020304" pitchFamily="18" charset="0"/>
              <a:cs typeface="Times New Roman" panose="02020603050405020304" pitchFamily="18" charset="0"/>
            </a:endParaRPr>
          </a:p>
          <a:p>
            <a:pPr marL="0" lvl="0" indent="0">
              <a:lnSpc>
                <a:spcPct val="110000"/>
              </a:lnSpc>
              <a:spcBef>
                <a:spcPts val="600"/>
              </a:spcBef>
              <a:buClr>
                <a:srgbClr val="000000"/>
              </a:buClr>
              <a:buSzPct val="100000"/>
              <a:buNone/>
            </a:pPr>
            <a:r>
              <a:rPr lang="en-US" sz="1100" dirty="0">
                <a:latin typeface="Times New Roman" panose="02020603050405020304" pitchFamily="18" charset="0"/>
                <a:cs typeface="Times New Roman" panose="02020603050405020304" pitchFamily="18" charset="0"/>
              </a:rPr>
              <a:t>Source: Cate, C.A., Lyon, J.S., Schmeling, J., &amp; Bogue, B.Y. (2017). National Veteran Education Success Tracker: A Report on the Academic Success of Student Veterans Using the Post-9/11 GI Bill. Student Veterans of America, Washington, D.C.. Retrieved from </a:t>
            </a:r>
            <a:r>
              <a:rPr lang="en-US" sz="1100" dirty="0">
                <a:latin typeface="Times New Roman" panose="02020603050405020304" pitchFamily="18" charset="0"/>
                <a:cs typeface="Times New Roman" panose="02020603050405020304" pitchFamily="18" charset="0"/>
                <a:hlinkClick r:id="rId3"/>
              </a:rPr>
              <a:t>http://nvest.studentveterans.org/wp-content/uploads/2017/02/NVEST-Report_FINAL.pdf</a:t>
            </a:r>
            <a:r>
              <a:rPr lang="en-US" sz="11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srcRect l="1667" r="2500"/>
          <a:stretch/>
        </p:blipFill>
        <p:spPr>
          <a:xfrm>
            <a:off x="50800" y="2362200"/>
            <a:ext cx="9067800" cy="3080411"/>
          </a:xfrm>
          <a:prstGeom prst="rect">
            <a:avLst/>
          </a:prstGeom>
        </p:spPr>
      </p:pic>
    </p:spTree>
    <p:extLst>
      <p:ext uri="{BB962C8B-B14F-4D97-AF65-F5344CB8AC3E}">
        <p14:creationId xmlns:p14="http://schemas.microsoft.com/office/powerpoint/2010/main" val="16098632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5D11-8BCB-4FDD-9967-8352D5B7A09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CBD77DA-768A-4D05-B97F-C9ADE8966513}"/>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24EAC574-791A-482B-BC59-A668B60A1A05}"/>
              </a:ext>
            </a:extLst>
          </p:cNvPr>
          <p:cNvPicPr>
            <a:picLocks noChangeAspect="1"/>
          </p:cNvPicPr>
          <p:nvPr/>
        </p:nvPicPr>
        <p:blipFill>
          <a:blip r:embed="rId2"/>
          <a:stretch>
            <a:fillRect/>
          </a:stretch>
        </p:blipFill>
        <p:spPr>
          <a:xfrm>
            <a:off x="0" y="741432"/>
            <a:ext cx="9144000" cy="5375136"/>
          </a:xfrm>
          <a:prstGeom prst="rect">
            <a:avLst/>
          </a:prstGeom>
        </p:spPr>
      </p:pic>
    </p:spTree>
    <p:extLst>
      <p:ext uri="{BB962C8B-B14F-4D97-AF65-F5344CB8AC3E}">
        <p14:creationId xmlns:p14="http://schemas.microsoft.com/office/powerpoint/2010/main" val="26896218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2D1E-5F5C-413E-A857-AA93547C3E2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01AD408-DD94-4DF8-8677-AE552E0397F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84B9067-2FDA-4C23-AA9C-AB26570AB442}"/>
              </a:ext>
            </a:extLst>
          </p:cNvPr>
          <p:cNvPicPr>
            <a:picLocks noChangeAspect="1"/>
          </p:cNvPicPr>
          <p:nvPr/>
        </p:nvPicPr>
        <p:blipFill>
          <a:blip r:embed="rId2"/>
          <a:stretch>
            <a:fillRect/>
          </a:stretch>
        </p:blipFill>
        <p:spPr>
          <a:xfrm>
            <a:off x="1567906" y="175883"/>
            <a:ext cx="6008187" cy="6506234"/>
          </a:xfrm>
          <a:prstGeom prst="rect">
            <a:avLst/>
          </a:prstGeom>
        </p:spPr>
      </p:pic>
    </p:spTree>
    <p:extLst>
      <p:ext uri="{BB962C8B-B14F-4D97-AF65-F5344CB8AC3E}">
        <p14:creationId xmlns:p14="http://schemas.microsoft.com/office/powerpoint/2010/main" val="7093206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604D-801A-4697-A616-E89350E783C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5E9BD7-4F72-4E1A-B8EA-77BF13D57C13}"/>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23BE137-78A4-4EAC-9269-971A4D088273}"/>
              </a:ext>
            </a:extLst>
          </p:cNvPr>
          <p:cNvPicPr>
            <a:picLocks noChangeAspect="1"/>
          </p:cNvPicPr>
          <p:nvPr/>
        </p:nvPicPr>
        <p:blipFill>
          <a:blip r:embed="rId2"/>
          <a:stretch>
            <a:fillRect/>
          </a:stretch>
        </p:blipFill>
        <p:spPr>
          <a:xfrm>
            <a:off x="807471" y="106836"/>
            <a:ext cx="7772400" cy="6222706"/>
          </a:xfrm>
          <a:prstGeom prst="rect">
            <a:avLst/>
          </a:prstGeom>
        </p:spPr>
      </p:pic>
    </p:spTree>
    <p:extLst>
      <p:ext uri="{BB962C8B-B14F-4D97-AF65-F5344CB8AC3E}">
        <p14:creationId xmlns:p14="http://schemas.microsoft.com/office/powerpoint/2010/main" val="20405306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96C7-64B5-450C-801C-BBD8B010FB6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1D7BE7-42C5-4890-88DB-BAF9A92BA95E}"/>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F302290B-1595-4068-9BF0-393F57F3677D}"/>
              </a:ext>
            </a:extLst>
          </p:cNvPr>
          <p:cNvPicPr>
            <a:picLocks noChangeAspect="1"/>
          </p:cNvPicPr>
          <p:nvPr/>
        </p:nvPicPr>
        <p:blipFill>
          <a:blip r:embed="rId2"/>
          <a:stretch>
            <a:fillRect/>
          </a:stretch>
        </p:blipFill>
        <p:spPr>
          <a:xfrm>
            <a:off x="711201" y="418558"/>
            <a:ext cx="7264398" cy="5707742"/>
          </a:xfrm>
          <a:prstGeom prst="rect">
            <a:avLst/>
          </a:prstGeom>
        </p:spPr>
      </p:pic>
    </p:spTree>
    <p:extLst>
      <p:ext uri="{BB962C8B-B14F-4D97-AF65-F5344CB8AC3E}">
        <p14:creationId xmlns:p14="http://schemas.microsoft.com/office/powerpoint/2010/main" val="28831493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A839-D4A3-4B80-87FB-5E8C8197AACD}"/>
              </a:ext>
            </a:extLst>
          </p:cNvPr>
          <p:cNvSpPr>
            <a:spLocks noGrp="1"/>
          </p:cNvSpPr>
          <p:nvPr>
            <p:ph type="title"/>
          </p:nvPr>
        </p:nvSpPr>
        <p:spPr>
          <a:xfrm>
            <a:off x="108155" y="429502"/>
            <a:ext cx="3873909" cy="488016"/>
          </a:xfrm>
        </p:spPr>
        <p:txBody>
          <a:bodyPr/>
          <a:lstStyle/>
          <a:p>
            <a:pPr algn="l"/>
            <a:r>
              <a:rPr lang="en-US" sz="2000" dirty="0"/>
              <a:t>Who are Michigan’s Veterans?</a:t>
            </a:r>
          </a:p>
        </p:txBody>
      </p:sp>
      <p:pic>
        <p:nvPicPr>
          <p:cNvPr id="7" name="Content Placeholder 6">
            <a:extLst>
              <a:ext uri="{FF2B5EF4-FFF2-40B4-BE49-F238E27FC236}">
                <a16:creationId xmlns:a16="http://schemas.microsoft.com/office/drawing/2014/main" id="{501641DC-8038-421C-90CD-8B997951FC35}"/>
              </a:ext>
            </a:extLst>
          </p:cNvPr>
          <p:cNvPicPr>
            <a:picLocks noGrp="1" noChangeAspect="1"/>
          </p:cNvPicPr>
          <p:nvPr>
            <p:ph idx="1"/>
          </p:nvPr>
        </p:nvPicPr>
        <p:blipFill rotWithShape="1">
          <a:blip r:embed="rId3"/>
          <a:srcRect l="30639" t="14773" r="30619" b="16025"/>
          <a:stretch/>
        </p:blipFill>
        <p:spPr>
          <a:xfrm>
            <a:off x="195908" y="52519"/>
            <a:ext cx="5715000" cy="6805481"/>
          </a:xfrm>
          <a:prstGeom prst="rect">
            <a:avLst/>
          </a:prstGeom>
        </p:spPr>
      </p:pic>
      <p:pic>
        <p:nvPicPr>
          <p:cNvPr id="4" name="Picture 3">
            <a:extLst>
              <a:ext uri="{FF2B5EF4-FFF2-40B4-BE49-F238E27FC236}">
                <a16:creationId xmlns:a16="http://schemas.microsoft.com/office/drawing/2014/main" id="{F928517C-F550-4D83-B585-D7407B406F47}"/>
              </a:ext>
            </a:extLst>
          </p:cNvPr>
          <p:cNvPicPr>
            <a:picLocks noChangeAspect="1"/>
          </p:cNvPicPr>
          <p:nvPr/>
        </p:nvPicPr>
        <p:blipFill>
          <a:blip r:embed="rId4"/>
          <a:stretch>
            <a:fillRect/>
          </a:stretch>
        </p:blipFill>
        <p:spPr>
          <a:xfrm>
            <a:off x="5898977" y="2914367"/>
            <a:ext cx="3282131" cy="3282131"/>
          </a:xfrm>
          <a:prstGeom prst="rect">
            <a:avLst/>
          </a:prstGeom>
        </p:spPr>
      </p:pic>
      <p:sp>
        <p:nvSpPr>
          <p:cNvPr id="3" name="Oval 2">
            <a:extLst>
              <a:ext uri="{FF2B5EF4-FFF2-40B4-BE49-F238E27FC236}">
                <a16:creationId xmlns:a16="http://schemas.microsoft.com/office/drawing/2014/main" id="{6F859444-7860-4E65-83AE-AADEDE6A69C3}"/>
              </a:ext>
            </a:extLst>
          </p:cNvPr>
          <p:cNvSpPr/>
          <p:nvPr/>
        </p:nvSpPr>
        <p:spPr>
          <a:xfrm>
            <a:off x="3245024" y="3152368"/>
            <a:ext cx="2255979" cy="274443"/>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CB19F6-E540-4269-83F5-DD0481218974}"/>
              </a:ext>
            </a:extLst>
          </p:cNvPr>
          <p:cNvSpPr/>
          <p:nvPr/>
        </p:nvSpPr>
        <p:spPr>
          <a:xfrm>
            <a:off x="195908" y="6200197"/>
            <a:ext cx="2906838" cy="48801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8AE9F3-B8AA-4FAD-B5D0-AA4C4559BE4C}"/>
              </a:ext>
            </a:extLst>
          </p:cNvPr>
          <p:cNvSpPr/>
          <p:nvPr/>
        </p:nvSpPr>
        <p:spPr>
          <a:xfrm>
            <a:off x="195908" y="-65417"/>
            <a:ext cx="6018180" cy="246221"/>
          </a:xfrm>
          <a:prstGeom prst="rect">
            <a:avLst/>
          </a:prstGeom>
        </p:spPr>
        <p:txBody>
          <a:bodyPr wrap="square">
            <a:spAutoFit/>
          </a:bodyPr>
          <a:lstStyle/>
          <a:p>
            <a:r>
              <a:rPr lang="en-US" sz="1000" dirty="0">
                <a:latin typeface="Calibri" panose="020F0502020204030204" pitchFamily="34" charset="0"/>
              </a:rPr>
              <a:t>Find your states’ info: </a:t>
            </a:r>
            <a:r>
              <a:rPr lang="en-US" sz="850" dirty="0">
                <a:latin typeface="Calibri" panose="020F0502020204030204" pitchFamily="34" charset="0"/>
                <a:hlinkClick r:id="rId5"/>
              </a:rPr>
              <a:t>https://www.census.gov/library/visualizations/2015/comm/veterans-statistics.html</a:t>
            </a:r>
            <a:r>
              <a:rPr lang="en-US" sz="850" dirty="0">
                <a:latin typeface="Calibri" panose="020F0502020204030204" pitchFamily="34" charset="0"/>
              </a:rPr>
              <a:t> </a:t>
            </a:r>
          </a:p>
        </p:txBody>
      </p:sp>
      <p:sp>
        <p:nvSpPr>
          <p:cNvPr id="8" name="Oval 7">
            <a:extLst>
              <a:ext uri="{FF2B5EF4-FFF2-40B4-BE49-F238E27FC236}">
                <a16:creationId xmlns:a16="http://schemas.microsoft.com/office/drawing/2014/main" id="{015F33AF-A0AC-4782-A359-A9C8323BEA58}"/>
              </a:ext>
            </a:extLst>
          </p:cNvPr>
          <p:cNvSpPr/>
          <p:nvPr/>
        </p:nvSpPr>
        <p:spPr>
          <a:xfrm>
            <a:off x="3124200" y="4902892"/>
            <a:ext cx="1447800" cy="479027"/>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9157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hydrant, glass&#10;&#10;Description automatically generated">
            <a:extLst>
              <a:ext uri="{FF2B5EF4-FFF2-40B4-BE49-F238E27FC236}">
                <a16:creationId xmlns:a16="http://schemas.microsoft.com/office/drawing/2014/main" id="{631E440F-6E10-4AE9-B38D-66971E5CB055}"/>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3036808" y="-283656"/>
            <a:ext cx="7130335" cy="99446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46EC5E6-FB5D-4812-BF2A-14EC82A9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53" y="5715000"/>
            <a:ext cx="1722785" cy="932688"/>
          </a:xfrm>
          <a:prstGeom prst="rect">
            <a:avLst/>
          </a:prstGeom>
        </p:spPr>
      </p:pic>
      <p:sp>
        <p:nvSpPr>
          <p:cNvPr id="8" name="Title 1">
            <a:extLst>
              <a:ext uri="{FF2B5EF4-FFF2-40B4-BE49-F238E27FC236}">
                <a16:creationId xmlns:a16="http://schemas.microsoft.com/office/drawing/2014/main" id="{E9E59328-A6B7-4149-9B1D-83778999B367}"/>
              </a:ext>
            </a:extLst>
          </p:cNvPr>
          <p:cNvSpPr txBox="1">
            <a:spLocks/>
          </p:cNvSpPr>
          <p:nvPr/>
        </p:nvSpPr>
        <p:spPr>
          <a:xfrm>
            <a:off x="381000" y="210312"/>
            <a:ext cx="5079963" cy="95488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en-US" sz="4800" b="1" cap="small" dirty="0">
                <a:solidFill>
                  <a:srgbClr val="1E3D7D"/>
                </a:solidFill>
                <a:latin typeface="Maxwell Sans" panose="02000506000000020004" pitchFamily="50" charset="0"/>
              </a:rPr>
              <a:t>Zoom Webinar</a:t>
            </a:r>
            <a:endParaRPr lang="en-US" sz="4800" dirty="0">
              <a:solidFill>
                <a:prstClr val="black"/>
              </a:solidFill>
              <a:latin typeface="Calibri Light" panose="020F0302020204030204"/>
            </a:endParaRPr>
          </a:p>
        </p:txBody>
      </p:sp>
      <p:sp>
        <p:nvSpPr>
          <p:cNvPr id="2" name="TextBox 1">
            <a:extLst>
              <a:ext uri="{FF2B5EF4-FFF2-40B4-BE49-F238E27FC236}">
                <a16:creationId xmlns:a16="http://schemas.microsoft.com/office/drawing/2014/main" id="{055C76ED-7B0D-4394-BE7B-6CCB9F0CF6A8}"/>
              </a:ext>
            </a:extLst>
          </p:cNvPr>
          <p:cNvSpPr txBox="1"/>
          <p:nvPr/>
        </p:nvSpPr>
        <p:spPr>
          <a:xfrm>
            <a:off x="1041131" y="1739591"/>
            <a:ext cx="7979636" cy="1138773"/>
          </a:xfrm>
          <a:prstGeom prst="rect">
            <a:avLst/>
          </a:prstGeom>
          <a:noFill/>
        </p:spPr>
        <p:txBody>
          <a:bodyPr wrap="square" rtlCol="0">
            <a:spAutoFit/>
          </a:bodyPr>
          <a:lstStyle/>
          <a:p>
            <a:pPr defTabSz="685800"/>
            <a:r>
              <a:rPr lang="en-US" b="1" dirty="0">
                <a:solidFill>
                  <a:prstClr val="black"/>
                </a:solidFill>
                <a:latin typeface="Calibri" panose="020F0502020204030204"/>
              </a:rPr>
              <a:t>Chat</a:t>
            </a:r>
            <a:r>
              <a:rPr lang="en-US" sz="1350" b="1" dirty="0">
                <a:solidFill>
                  <a:prstClr val="black"/>
                </a:solidFill>
                <a:latin typeface="Calibri" panose="020F0502020204030204"/>
              </a:rPr>
              <a:t>						</a:t>
            </a:r>
            <a:r>
              <a:rPr lang="en-US" b="1" dirty="0">
                <a:solidFill>
                  <a:prstClr val="black"/>
                </a:solidFill>
                <a:latin typeface="Calibri" panose="020F0502020204030204"/>
              </a:rPr>
              <a:t>Raise Hand </a:t>
            </a:r>
            <a:endParaRPr lang="en-US" sz="1350" b="1"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D0C44183-E636-46C8-A333-3046C6D5650A}"/>
              </a:ext>
            </a:extLst>
          </p:cNvPr>
          <p:cNvPicPr/>
          <p:nvPr/>
        </p:nvPicPr>
        <p:blipFill>
          <a:blip r:embed="rId4"/>
          <a:stretch>
            <a:fillRect/>
          </a:stretch>
        </p:blipFill>
        <p:spPr>
          <a:xfrm>
            <a:off x="1051154" y="2078650"/>
            <a:ext cx="3520846" cy="3636350"/>
          </a:xfrm>
          <a:prstGeom prst="rect">
            <a:avLst/>
          </a:prstGeom>
        </p:spPr>
      </p:pic>
      <p:pic>
        <p:nvPicPr>
          <p:cNvPr id="13" name="Picture 12">
            <a:extLst>
              <a:ext uri="{FF2B5EF4-FFF2-40B4-BE49-F238E27FC236}">
                <a16:creationId xmlns:a16="http://schemas.microsoft.com/office/drawing/2014/main" id="{973C77D7-5FC8-4C21-BB4A-56FED58BB6CF}"/>
              </a:ext>
            </a:extLst>
          </p:cNvPr>
          <p:cNvPicPr/>
          <p:nvPr/>
        </p:nvPicPr>
        <p:blipFill rotWithShape="1">
          <a:blip r:embed="rId5"/>
          <a:srcRect r="26452" b="-1169"/>
          <a:stretch/>
        </p:blipFill>
        <p:spPr>
          <a:xfrm>
            <a:off x="5110628" y="2199351"/>
            <a:ext cx="3612132" cy="1358025"/>
          </a:xfrm>
          <a:prstGeom prst="rect">
            <a:avLst/>
          </a:prstGeom>
        </p:spPr>
      </p:pic>
    </p:spTree>
    <p:extLst>
      <p:ext uri="{BB962C8B-B14F-4D97-AF65-F5344CB8AC3E}">
        <p14:creationId xmlns:p14="http://schemas.microsoft.com/office/powerpoint/2010/main" val="17804413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4"/>
          <p:cNvSpPr txBox="1">
            <a:spLocks noGrp="1"/>
          </p:cNvSpPr>
          <p:nvPr>
            <p:ph type="title"/>
          </p:nvPr>
        </p:nvSpPr>
        <p:spPr>
          <a:xfrm>
            <a:off x="350271" y="106836"/>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EquEE</a:t>
            </a:r>
            <a:endParaRPr/>
          </a:p>
        </p:txBody>
      </p:sp>
      <p:sp>
        <p:nvSpPr>
          <p:cNvPr id="356" name="Google Shape;356;p44"/>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dirty="0"/>
              <a:t>Equivalency Agreements</a:t>
            </a:r>
            <a:endParaRPr dirty="0"/>
          </a:p>
          <a:p>
            <a:pPr marL="457200" lvl="0" indent="-342900" algn="l" rtl="0">
              <a:spcBef>
                <a:spcPts val="640"/>
              </a:spcBef>
              <a:spcAft>
                <a:spcPts val="0"/>
              </a:spcAft>
              <a:buSzPts val="1800"/>
              <a:buChar char="★"/>
            </a:pPr>
            <a:r>
              <a:rPr lang="en-US" dirty="0"/>
              <a:t>METC Degree Bridge</a:t>
            </a:r>
            <a:endParaRPr dirty="0"/>
          </a:p>
          <a:p>
            <a:pPr marL="114300" lvl="0" indent="0" algn="l" rtl="0">
              <a:spcBef>
                <a:spcPts val="0"/>
              </a:spcBef>
              <a:spcAft>
                <a:spcPts val="0"/>
              </a:spcAft>
              <a:buSzPts val="1800"/>
              <a:buNone/>
            </a:pPr>
            <a:endParaRPr dirty="0"/>
          </a:p>
        </p:txBody>
      </p:sp>
      <p:pic>
        <p:nvPicPr>
          <p:cNvPr id="357" name="Google Shape;357;p44">
            <a:hlinkClick r:id="rId3"/>
          </p:cNvPr>
          <p:cNvPicPr preferRelativeResize="0"/>
          <p:nvPr/>
        </p:nvPicPr>
        <p:blipFill>
          <a:blip r:embed="rId4">
            <a:alphaModFix/>
          </a:blip>
          <a:stretch>
            <a:fillRect/>
          </a:stretch>
        </p:blipFill>
        <p:spPr>
          <a:xfrm>
            <a:off x="4876800" y="2721750"/>
            <a:ext cx="3810000" cy="3810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1FEE-CCB0-4E5C-9FDA-48A667BF5AFA}"/>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BF225CEC-AFFF-4429-9776-BCF698C488BF}"/>
              </a:ext>
            </a:extLst>
          </p:cNvPr>
          <p:cNvSpPr>
            <a:spLocks noGrp="1"/>
          </p:cNvSpPr>
          <p:nvPr>
            <p:ph type="pic" idx="2"/>
          </p:nvPr>
        </p:nvSpPr>
        <p:spPr/>
      </p:sp>
      <p:sp>
        <p:nvSpPr>
          <p:cNvPr id="4" name="Text Placeholder 3">
            <a:extLst>
              <a:ext uri="{FF2B5EF4-FFF2-40B4-BE49-F238E27FC236}">
                <a16:creationId xmlns:a16="http://schemas.microsoft.com/office/drawing/2014/main" id="{231B4D89-B549-4DC6-B8AF-9163454753D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5B562E6-8BB5-4350-88C2-E96CEF14A873}"/>
              </a:ext>
            </a:extLst>
          </p:cNvPr>
          <p:cNvPicPr>
            <a:picLocks noChangeAspect="1"/>
          </p:cNvPicPr>
          <p:nvPr/>
        </p:nvPicPr>
        <p:blipFill>
          <a:blip r:embed="rId2"/>
          <a:stretch>
            <a:fillRect/>
          </a:stretch>
        </p:blipFill>
        <p:spPr>
          <a:xfrm>
            <a:off x="880678" y="987426"/>
            <a:ext cx="7847686" cy="5162952"/>
          </a:xfrm>
          <a:prstGeom prst="rect">
            <a:avLst/>
          </a:prstGeom>
        </p:spPr>
      </p:pic>
    </p:spTree>
    <p:extLst>
      <p:ext uri="{BB962C8B-B14F-4D97-AF65-F5344CB8AC3E}">
        <p14:creationId xmlns:p14="http://schemas.microsoft.com/office/powerpoint/2010/main" val="39431965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42"/>
          <p:cNvPicPr preferRelativeResize="0"/>
          <p:nvPr/>
        </p:nvPicPr>
        <p:blipFill rotWithShape="1">
          <a:blip r:embed="rId3">
            <a:alphaModFix/>
          </a:blip>
          <a:srcRect l="1665" t="28750" r="54165" b="22500"/>
          <a:stretch/>
        </p:blipFill>
        <p:spPr>
          <a:xfrm>
            <a:off x="0" y="770400"/>
            <a:ext cx="8764956" cy="6449682"/>
          </a:xfrm>
          <a:prstGeom prst="rect">
            <a:avLst/>
          </a:prstGeom>
          <a:noFill/>
          <a:ln>
            <a:noFill/>
          </a:ln>
        </p:spPr>
      </p:pic>
      <p:sp>
        <p:nvSpPr>
          <p:cNvPr id="341" name="Google Shape;341;p42"/>
          <p:cNvSpPr/>
          <p:nvPr/>
        </p:nvSpPr>
        <p:spPr>
          <a:xfrm>
            <a:off x="223150" y="5830500"/>
            <a:ext cx="394500" cy="257100"/>
          </a:xfrm>
          <a:prstGeom prst="rightArrow">
            <a:avLst>
              <a:gd name="adj1" fmla="val 10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7"/>
          <p:cNvSpPr txBox="1">
            <a:spLocks noGrp="1"/>
          </p:cNvSpPr>
          <p:nvPr>
            <p:ph type="body" idx="1"/>
          </p:nvPr>
        </p:nvSpPr>
        <p:spPr>
          <a:xfrm>
            <a:off x="0" y="1322179"/>
            <a:ext cx="9144000" cy="5154821"/>
          </a:xfrm>
          <a:prstGeom prst="rect">
            <a:avLst/>
          </a:prstGeom>
          <a:noFill/>
          <a:ln>
            <a:noFill/>
          </a:ln>
        </p:spPr>
        <p:txBody>
          <a:bodyPr spcFirstLastPara="1" wrap="square" lIns="91425" tIns="91425" rIns="91425" bIns="91425" anchor="t" anchorCtr="0">
            <a:noAutofit/>
          </a:bodyPr>
          <a:lstStyle/>
          <a:p>
            <a:pPr marL="742950" lvl="1" indent="-342900" algn="l" rtl="0">
              <a:lnSpc>
                <a:spcPct val="110000"/>
              </a:lnSpc>
              <a:spcBef>
                <a:spcPts val="0"/>
              </a:spcBef>
              <a:spcAft>
                <a:spcPts val="0"/>
              </a:spcAft>
              <a:buClr>
                <a:srgbClr val="000000"/>
              </a:buClr>
              <a:buSzPts val="2400"/>
              <a:buChar char="•"/>
            </a:pPr>
            <a:r>
              <a:rPr lang="en-US" sz="2400">
                <a:latin typeface="Calibri"/>
                <a:ea typeface="Calibri"/>
                <a:cs typeface="Calibri"/>
                <a:sym typeface="Calibri"/>
              </a:rPr>
              <a:t>Find your champions</a:t>
            </a:r>
            <a:endParaRPr/>
          </a:p>
          <a:p>
            <a:pPr marL="742950" lvl="1" indent="-342900" algn="l" rtl="0">
              <a:lnSpc>
                <a:spcPct val="110000"/>
              </a:lnSpc>
              <a:spcBef>
                <a:spcPts val="600"/>
              </a:spcBef>
              <a:spcAft>
                <a:spcPts val="0"/>
              </a:spcAft>
              <a:buClr>
                <a:srgbClr val="000000"/>
              </a:buClr>
              <a:buSzPts val="2400"/>
              <a:buChar char="•"/>
            </a:pPr>
            <a:r>
              <a:rPr lang="en-US" sz="2400">
                <a:latin typeface="Calibri"/>
                <a:ea typeface="Calibri"/>
                <a:cs typeface="Calibri"/>
                <a:sym typeface="Calibri"/>
              </a:rPr>
              <a:t>This usually starts from the ground (grassroots) but executive leadership buy-in is critical to advancing this work</a:t>
            </a:r>
            <a:endParaRPr/>
          </a:p>
          <a:p>
            <a:pPr marL="742950" lvl="1" indent="-342900" algn="l" rtl="0">
              <a:lnSpc>
                <a:spcPct val="110000"/>
              </a:lnSpc>
              <a:spcBef>
                <a:spcPts val="600"/>
              </a:spcBef>
              <a:spcAft>
                <a:spcPts val="0"/>
              </a:spcAft>
              <a:buClr>
                <a:srgbClr val="000000"/>
              </a:buClr>
              <a:buSzPts val="2400"/>
              <a:buChar char="•"/>
            </a:pPr>
            <a:r>
              <a:rPr lang="en-US" sz="2400">
                <a:latin typeface="Calibri"/>
                <a:ea typeface="Calibri"/>
                <a:cs typeface="Calibri"/>
                <a:sym typeface="Calibri"/>
              </a:rPr>
              <a:t>In education: This work is not confined to “veterans services” or the certifying official – a truly authentically military-friendly campus is an interdepartmental effort</a:t>
            </a:r>
            <a:endParaRPr/>
          </a:p>
          <a:p>
            <a:pPr marL="742950" lvl="1" indent="-342900" algn="l" rtl="0">
              <a:lnSpc>
                <a:spcPct val="110000"/>
              </a:lnSpc>
              <a:spcBef>
                <a:spcPts val="600"/>
              </a:spcBef>
              <a:spcAft>
                <a:spcPts val="0"/>
              </a:spcAft>
              <a:buClr>
                <a:srgbClr val="000000"/>
              </a:buClr>
              <a:buSzPts val="2400"/>
              <a:buChar char="•"/>
            </a:pPr>
            <a:r>
              <a:rPr lang="en-US" sz="2400">
                <a:latin typeface="Calibri"/>
                <a:ea typeface="Calibri"/>
                <a:cs typeface="Calibri"/>
                <a:sym typeface="Calibri"/>
              </a:rPr>
              <a:t>Start small – a listserv or “town hall meeting” can be effective places to start and then build on mutual goals</a:t>
            </a:r>
            <a:endParaRPr/>
          </a:p>
          <a:p>
            <a:pPr marL="742950" lvl="1" indent="-342900" algn="l" rtl="0">
              <a:lnSpc>
                <a:spcPct val="110000"/>
              </a:lnSpc>
              <a:spcBef>
                <a:spcPts val="600"/>
              </a:spcBef>
              <a:spcAft>
                <a:spcPts val="0"/>
              </a:spcAft>
              <a:buClr>
                <a:srgbClr val="000000"/>
              </a:buClr>
              <a:buSzPts val="2400"/>
              <a:buChar char="•"/>
            </a:pPr>
            <a:r>
              <a:rPr lang="en-US" sz="2400">
                <a:latin typeface="Calibri"/>
                <a:ea typeface="Calibri"/>
                <a:cs typeface="Calibri"/>
                <a:sym typeface="Calibri"/>
              </a:rPr>
              <a:t>Think about funding sources </a:t>
            </a:r>
            <a:endParaRPr/>
          </a:p>
          <a:p>
            <a:pPr marL="742950" lvl="1" indent="-342900" algn="l" rtl="0">
              <a:lnSpc>
                <a:spcPct val="110000"/>
              </a:lnSpc>
              <a:spcBef>
                <a:spcPts val="600"/>
              </a:spcBef>
              <a:spcAft>
                <a:spcPts val="0"/>
              </a:spcAft>
              <a:buClr>
                <a:srgbClr val="000000"/>
              </a:buClr>
              <a:buSzPts val="2400"/>
              <a:buChar char="•"/>
            </a:pPr>
            <a:r>
              <a:rPr lang="en-US" sz="2400">
                <a:latin typeface="Calibri"/>
                <a:ea typeface="Calibri"/>
                <a:cs typeface="Calibri"/>
                <a:sym typeface="Calibri"/>
              </a:rPr>
              <a:t>Let your student veterans help you lead – </a:t>
            </a:r>
            <a:r>
              <a:rPr lang="en-US" sz="2400" i="1">
                <a:latin typeface="Calibri"/>
                <a:ea typeface="Calibri"/>
                <a:cs typeface="Calibri"/>
                <a:sym typeface="Calibri"/>
              </a:rPr>
              <a:t>they are ready!</a:t>
            </a:r>
            <a:endParaRPr sz="1800" i="1">
              <a:latin typeface="Calibri"/>
              <a:ea typeface="Calibri"/>
              <a:cs typeface="Calibri"/>
              <a:sym typeface="Calibri"/>
            </a:endParaRPr>
          </a:p>
        </p:txBody>
      </p:sp>
      <p:sp>
        <p:nvSpPr>
          <p:cNvPr id="379" name="Google Shape;379;p47"/>
          <p:cNvSpPr txBox="1"/>
          <p:nvPr/>
        </p:nvSpPr>
        <p:spPr>
          <a:xfrm>
            <a:off x="0" y="765850"/>
            <a:ext cx="9144000" cy="4880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800"/>
              <a:buFont typeface="Times New Roman"/>
              <a:buNone/>
            </a:pPr>
            <a:r>
              <a:rPr lang="en-US" sz="2800" b="1" i="0" u="none" strike="noStrike" cap="none">
                <a:solidFill>
                  <a:schemeClr val="dk2"/>
                </a:solidFill>
                <a:latin typeface="Times New Roman"/>
                <a:ea typeface="Times New Roman"/>
                <a:cs typeface="Times New Roman"/>
                <a:sym typeface="Times New Roman"/>
              </a:rPr>
              <a:t>Scaling Concepts Discussed Today (aka Lessons Learned)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Open Sans"/>
              <a:buNone/>
            </a:pPr>
            <a:endParaRPr sz="2800" b="1" i="0" u="none" strike="noStrike" cap="none">
              <a:solidFill>
                <a:schemeClr val="dk2"/>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pic>
        <p:nvPicPr>
          <p:cNvPr id="385" name="Google Shape;385;p48"/>
          <p:cNvPicPr preferRelativeResize="0"/>
          <p:nvPr/>
        </p:nvPicPr>
        <p:blipFill rotWithShape="1">
          <a:blip r:embed="rId3">
            <a:alphaModFix/>
          </a:blip>
          <a:srcRect t="1070" r="-1"/>
          <a:stretch/>
        </p:blipFill>
        <p:spPr>
          <a:xfrm>
            <a:off x="20" y="10"/>
            <a:ext cx="9143979" cy="6857990"/>
          </a:xfrm>
          <a:prstGeom prst="rect">
            <a:avLst/>
          </a:prstGeom>
          <a:noFill/>
          <a:ln>
            <a:noFill/>
          </a:ln>
        </p:spPr>
      </p:pic>
      <p:sp>
        <p:nvSpPr>
          <p:cNvPr id="386" name="Google Shape;386;p48"/>
          <p:cNvSpPr/>
          <p:nvPr/>
        </p:nvSpPr>
        <p:spPr>
          <a:xfrm flipH="1">
            <a:off x="0" y="998175"/>
            <a:ext cx="4512879"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509"/>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cxnSp>
        <p:nvCxnSpPr>
          <p:cNvPr id="387" name="Google Shape;387;p48"/>
          <p:cNvCxnSpPr/>
          <p:nvPr/>
        </p:nvCxnSpPr>
        <p:spPr>
          <a:xfrm>
            <a:off x="1715288" y="3337139"/>
            <a:ext cx="701565" cy="0"/>
          </a:xfrm>
          <a:prstGeom prst="straightConnector1">
            <a:avLst/>
          </a:prstGeom>
          <a:noFill/>
          <a:ln w="25400" cap="sq" cmpd="sng">
            <a:solidFill>
              <a:srgbClr val="262626"/>
            </a:solidFill>
            <a:prstDash val="solid"/>
            <a:bevel/>
            <a:headEnd type="none" w="sm" len="sm"/>
            <a:tailEnd type="none" w="sm" len="sm"/>
          </a:ln>
        </p:spPr>
      </p:cxnSp>
      <p:sp>
        <p:nvSpPr>
          <p:cNvPr id="388" name="Google Shape;388;p48"/>
          <p:cNvSpPr txBox="1">
            <a:spLocks noGrp="1"/>
          </p:cNvSpPr>
          <p:nvPr>
            <p:ph type="title"/>
          </p:nvPr>
        </p:nvSpPr>
        <p:spPr>
          <a:xfrm>
            <a:off x="489519" y="2231535"/>
            <a:ext cx="3153102" cy="134275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3100"/>
              <a:buFont typeface="Times New Roman"/>
              <a:buNone/>
            </a:pPr>
            <a:r>
              <a:rPr lang="en-US" sz="3100">
                <a:latin typeface="Times New Roman"/>
                <a:ea typeface="Times New Roman"/>
                <a:cs typeface="Times New Roman"/>
                <a:sym typeface="Times New Roman"/>
              </a:rPr>
              <a:t>Open Discussion</a:t>
            </a:r>
            <a:endParaRPr sz="3100">
              <a:latin typeface="Times New Roman"/>
              <a:ea typeface="Times New Roman"/>
              <a:cs typeface="Times New Roman"/>
              <a:sym typeface="Times New Roman"/>
            </a:endParaRPr>
          </a:p>
        </p:txBody>
      </p:sp>
      <p:sp>
        <p:nvSpPr>
          <p:cNvPr id="389" name="Google Shape;389;p48"/>
          <p:cNvSpPr txBox="1">
            <a:spLocks noGrp="1"/>
          </p:cNvSpPr>
          <p:nvPr>
            <p:ph type="body" idx="1"/>
          </p:nvPr>
        </p:nvSpPr>
        <p:spPr>
          <a:xfrm>
            <a:off x="240423" y="3401994"/>
            <a:ext cx="3444765" cy="712800"/>
          </a:xfrm>
          <a:prstGeom prst="rect">
            <a:avLst/>
          </a:prstGeom>
          <a:noFill/>
          <a:ln>
            <a:noFill/>
          </a:ln>
        </p:spPr>
        <p:txBody>
          <a:bodyPr spcFirstLastPara="1" wrap="square" lIns="91425" tIns="91425" rIns="91425" bIns="91425" anchor="ctr" anchorCtr="0">
            <a:noAutofit/>
          </a:bodyPr>
          <a:lstStyle/>
          <a:p>
            <a:pPr marL="203200" lvl="0" indent="0" algn="ctr" rtl="0">
              <a:lnSpc>
                <a:spcPct val="100000"/>
              </a:lnSpc>
              <a:spcBef>
                <a:spcPts val="0"/>
              </a:spcBef>
              <a:spcAft>
                <a:spcPts val="0"/>
              </a:spcAft>
              <a:buSzPts val="1200"/>
              <a:buNone/>
            </a:pPr>
            <a:r>
              <a:rPr lang="en-US" sz="1200"/>
              <a:t>Artist: Jody Harmon </a:t>
            </a:r>
            <a:br>
              <a:rPr lang="en-US" sz="1200"/>
            </a:br>
            <a:r>
              <a:rPr lang="en-US" sz="1200" u="sng">
                <a:solidFill>
                  <a:schemeClr val="hlink"/>
                </a:solidFill>
                <a:hlinkClick r:id="rId4"/>
              </a:rPr>
              <a:t>http://www.jodyharmon.com/</a:t>
            </a:r>
            <a:r>
              <a:rPr lang="en-US" sz="1200"/>
              <a:t> </a:t>
            </a:r>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9"/>
          <p:cNvSpPr txBox="1">
            <a:spLocks noGrp="1"/>
          </p:cNvSpPr>
          <p:nvPr>
            <p:ph type="body" idx="1"/>
          </p:nvPr>
        </p:nvSpPr>
        <p:spPr>
          <a:xfrm>
            <a:off x="228600" y="762000"/>
            <a:ext cx="9144000" cy="502919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17375E"/>
              </a:buClr>
              <a:buSzPts val="500"/>
              <a:buFont typeface="Arial"/>
              <a:buNone/>
            </a:pPr>
            <a:endParaRPr sz="2000" b="1" i="1" u="none" strike="noStrike" cap="none">
              <a:solidFill>
                <a:srgbClr val="0F243E"/>
              </a:solidFill>
              <a:latin typeface="Arial"/>
              <a:ea typeface="Arial"/>
              <a:cs typeface="Arial"/>
              <a:sym typeface="Arial"/>
            </a:endParaRPr>
          </a:p>
          <a:p>
            <a:pPr marL="342900" lvl="0" indent="-215900" algn="l" rtl="0">
              <a:lnSpc>
                <a:spcPct val="110000"/>
              </a:lnSpc>
              <a:spcBef>
                <a:spcPts val="600"/>
              </a:spcBef>
              <a:spcAft>
                <a:spcPts val="0"/>
              </a:spcAft>
              <a:buClr>
                <a:srgbClr val="000000"/>
              </a:buClr>
              <a:buSzPts val="2000"/>
              <a:buNone/>
            </a:pPr>
            <a:endParaRPr sz="2000"/>
          </a:p>
          <a:p>
            <a:pPr marL="0" lvl="0" indent="0" algn="ctr" rtl="0">
              <a:lnSpc>
                <a:spcPct val="110000"/>
              </a:lnSpc>
              <a:spcBef>
                <a:spcPts val="600"/>
              </a:spcBef>
              <a:spcAft>
                <a:spcPts val="0"/>
              </a:spcAft>
              <a:buClr>
                <a:srgbClr val="000000"/>
              </a:buClr>
              <a:buSzPts val="2800"/>
              <a:buNone/>
            </a:pPr>
            <a:endParaRPr sz="2800" i="1"/>
          </a:p>
          <a:p>
            <a:pPr marL="0" lvl="0" indent="0" algn="l" rtl="0">
              <a:lnSpc>
                <a:spcPct val="110000"/>
              </a:lnSpc>
              <a:spcBef>
                <a:spcPts val="600"/>
              </a:spcBef>
              <a:spcAft>
                <a:spcPts val="0"/>
              </a:spcAft>
              <a:buClr>
                <a:srgbClr val="000000"/>
              </a:buClr>
              <a:buSzPts val="3200"/>
              <a:buNone/>
            </a:pPr>
            <a:r>
              <a:rPr lang="en-US" i="1"/>
              <a:t>Reference Slides </a:t>
            </a:r>
            <a:r>
              <a:rPr lang="en-US" sz="2800" i="1"/>
              <a:t>– </a:t>
            </a:r>
            <a:endParaRPr/>
          </a:p>
          <a:p>
            <a:pPr marL="0" lvl="0" indent="0" algn="l" rtl="0">
              <a:lnSpc>
                <a:spcPct val="110000"/>
              </a:lnSpc>
              <a:spcBef>
                <a:spcPts val="600"/>
              </a:spcBef>
              <a:spcAft>
                <a:spcPts val="0"/>
              </a:spcAft>
              <a:buClr>
                <a:srgbClr val="000000"/>
              </a:buClr>
              <a:buSzPts val="2800"/>
              <a:buNone/>
            </a:pPr>
            <a:r>
              <a:rPr lang="en-US" sz="2800" i="1"/>
              <a:t>Tools &amp; Resources for Extended Learning</a:t>
            </a:r>
            <a:endParaRPr sz="1800">
              <a:solidFill>
                <a:srgbClr val="002060"/>
              </a:solidFill>
            </a:endParaRPr>
          </a:p>
          <a:p>
            <a:pPr marL="0" lvl="0" indent="0" algn="ctr" rtl="0">
              <a:lnSpc>
                <a:spcPct val="110000"/>
              </a:lnSpc>
              <a:spcBef>
                <a:spcPts val="600"/>
              </a:spcBef>
              <a:spcAft>
                <a:spcPts val="0"/>
              </a:spcAft>
              <a:buClr>
                <a:srgbClr val="000000"/>
              </a:buClr>
              <a:buSzPts val="2000"/>
              <a:buNone/>
            </a:pPr>
            <a:endParaRPr sz="2000"/>
          </a:p>
        </p:txBody>
      </p:sp>
      <p:pic>
        <p:nvPicPr>
          <p:cNvPr id="395" name="Google Shape;395;p49"/>
          <p:cNvPicPr preferRelativeResize="0"/>
          <p:nvPr/>
        </p:nvPicPr>
        <p:blipFill rotWithShape="1">
          <a:blip r:embed="rId3">
            <a:alphaModFix/>
          </a:blip>
          <a:srcRect/>
          <a:stretch/>
        </p:blipFill>
        <p:spPr>
          <a:xfrm>
            <a:off x="4373033" y="3790950"/>
            <a:ext cx="4770967" cy="3067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0"/>
          <p:cNvSpPr txBox="1">
            <a:spLocks noGrp="1"/>
          </p:cNvSpPr>
          <p:nvPr>
            <p:ph type="body" idx="1"/>
          </p:nvPr>
        </p:nvSpPr>
        <p:spPr>
          <a:xfrm>
            <a:off x="228600" y="690664"/>
            <a:ext cx="8763000" cy="55625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700"/>
              <a:buNone/>
            </a:pPr>
            <a:r>
              <a:rPr lang="en-US" sz="2800">
                <a:solidFill>
                  <a:srgbClr val="002060"/>
                </a:solidFill>
                <a:latin typeface="Calibri"/>
                <a:ea typeface="Calibri"/>
                <a:cs typeface="Calibri"/>
                <a:sym typeface="Calibri"/>
              </a:rPr>
              <a:t>Building Institutional Capacity </a:t>
            </a:r>
            <a:br>
              <a:rPr lang="en-US" sz="2800">
                <a:solidFill>
                  <a:srgbClr val="002060"/>
                </a:solidFill>
                <a:latin typeface="Calibri"/>
                <a:ea typeface="Calibri"/>
                <a:cs typeface="Calibri"/>
                <a:sym typeface="Calibri"/>
              </a:rPr>
            </a:br>
            <a:r>
              <a:rPr lang="en-US" sz="2800">
                <a:solidFill>
                  <a:srgbClr val="002060"/>
                </a:solidFill>
                <a:latin typeface="Calibri"/>
                <a:ea typeface="Calibri"/>
                <a:cs typeface="Calibri"/>
                <a:sym typeface="Calibri"/>
              </a:rPr>
              <a:t>to Serve Military-Connected Students</a:t>
            </a:r>
            <a:endParaRPr sz="2800">
              <a:solidFill>
                <a:srgbClr val="002060"/>
              </a:solidFill>
              <a:latin typeface="Domine"/>
              <a:ea typeface="Domine"/>
              <a:cs typeface="Domine"/>
              <a:sym typeface="Domine"/>
            </a:endParaRPr>
          </a:p>
          <a:p>
            <a:pPr marL="0" lvl="0" indent="0" algn="l" rtl="0">
              <a:lnSpc>
                <a:spcPct val="110000"/>
              </a:lnSpc>
              <a:spcBef>
                <a:spcPts val="0"/>
              </a:spcBef>
              <a:spcAft>
                <a:spcPts val="0"/>
              </a:spcAft>
              <a:buClr>
                <a:srgbClr val="17375E"/>
              </a:buClr>
              <a:buSzPts val="500"/>
              <a:buNone/>
            </a:pPr>
            <a:endParaRPr sz="2000">
              <a:solidFill>
                <a:srgbClr val="002060"/>
              </a:solidFill>
            </a:endParaRPr>
          </a:p>
        </p:txBody>
      </p:sp>
      <p:grpSp>
        <p:nvGrpSpPr>
          <p:cNvPr id="401" name="Google Shape;401;p50"/>
          <p:cNvGrpSpPr/>
          <p:nvPr/>
        </p:nvGrpSpPr>
        <p:grpSpPr>
          <a:xfrm>
            <a:off x="2476499" y="1981200"/>
            <a:ext cx="4191000" cy="4191000"/>
            <a:chOff x="1123949" y="0"/>
            <a:chExt cx="4191000" cy="4191000"/>
          </a:xfrm>
        </p:grpSpPr>
        <p:sp>
          <p:nvSpPr>
            <p:cNvPr id="402" name="Google Shape;402;p50"/>
            <p:cNvSpPr/>
            <p:nvPr/>
          </p:nvSpPr>
          <p:spPr>
            <a:xfrm>
              <a:off x="1123949" y="0"/>
              <a:ext cx="4191000" cy="4191000"/>
            </a:xfrm>
            <a:prstGeom prst="quadArrow">
              <a:avLst>
                <a:gd name="adj1" fmla="val 2000"/>
                <a:gd name="adj2" fmla="val 4000"/>
                <a:gd name="adj3" fmla="val 500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50"/>
            <p:cNvSpPr/>
            <p:nvPr/>
          </p:nvSpPr>
          <p:spPr>
            <a:xfrm>
              <a:off x="1396364" y="272415"/>
              <a:ext cx="1676400" cy="16764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50"/>
            <p:cNvSpPr txBox="1"/>
            <p:nvPr/>
          </p:nvSpPr>
          <p:spPr>
            <a:xfrm>
              <a:off x="1478199" y="354250"/>
              <a:ext cx="1512730" cy="151273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b="0" i="0" u="none" strike="noStrike" cap="none">
                  <a:solidFill>
                    <a:schemeClr val="lt1"/>
                  </a:solidFill>
                  <a:latin typeface="Arial"/>
                  <a:ea typeface="Arial"/>
                  <a:cs typeface="Arial"/>
                  <a:sym typeface="Arial"/>
                </a:rPr>
                <a:t>Form and convene campus work group</a:t>
              </a:r>
              <a:endParaRPr sz="1400" b="0" i="0" u="none" strike="noStrike" cap="none">
                <a:solidFill>
                  <a:srgbClr val="000000"/>
                </a:solidFill>
                <a:latin typeface="Arial"/>
                <a:ea typeface="Arial"/>
                <a:cs typeface="Arial"/>
                <a:sym typeface="Arial"/>
              </a:endParaRPr>
            </a:p>
          </p:txBody>
        </p:sp>
        <p:sp>
          <p:nvSpPr>
            <p:cNvPr id="405" name="Google Shape;405;p50"/>
            <p:cNvSpPr/>
            <p:nvPr/>
          </p:nvSpPr>
          <p:spPr>
            <a:xfrm>
              <a:off x="3366135" y="272415"/>
              <a:ext cx="1676400" cy="16764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50"/>
            <p:cNvSpPr txBox="1"/>
            <p:nvPr/>
          </p:nvSpPr>
          <p:spPr>
            <a:xfrm>
              <a:off x="3447970" y="354250"/>
              <a:ext cx="1512730" cy="151273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b="0" i="0" u="none" strike="noStrike" cap="none">
                  <a:solidFill>
                    <a:schemeClr val="lt1"/>
                  </a:solidFill>
                  <a:latin typeface="Arial"/>
                  <a:ea typeface="Arial"/>
                  <a:cs typeface="Arial"/>
                  <a:sym typeface="Arial"/>
                </a:rPr>
                <a:t>Ensure common language</a:t>
              </a:r>
              <a:endParaRPr sz="1400" b="0" i="0" u="none" strike="noStrike" cap="none">
                <a:solidFill>
                  <a:srgbClr val="000000"/>
                </a:solidFill>
                <a:latin typeface="Arial"/>
                <a:ea typeface="Arial"/>
                <a:cs typeface="Arial"/>
                <a:sym typeface="Arial"/>
              </a:endParaRPr>
            </a:p>
          </p:txBody>
        </p:sp>
        <p:sp>
          <p:nvSpPr>
            <p:cNvPr id="407" name="Google Shape;407;p50"/>
            <p:cNvSpPr/>
            <p:nvPr/>
          </p:nvSpPr>
          <p:spPr>
            <a:xfrm>
              <a:off x="1381294" y="2279317"/>
              <a:ext cx="1676400" cy="16764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0"/>
            <p:cNvSpPr txBox="1"/>
            <p:nvPr/>
          </p:nvSpPr>
          <p:spPr>
            <a:xfrm>
              <a:off x="1463129" y="2361152"/>
              <a:ext cx="1512730" cy="151273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b="0" i="0" u="none" strike="noStrike" cap="none">
                  <a:solidFill>
                    <a:schemeClr val="lt1"/>
                  </a:solidFill>
                  <a:latin typeface="Arial"/>
                  <a:ea typeface="Arial"/>
                  <a:cs typeface="Arial"/>
                  <a:sym typeface="Arial"/>
                </a:rPr>
                <a:t>Assess student</a:t>
              </a:r>
              <a:br>
                <a:rPr lang="en-US" sz="1900" b="0" i="0" u="none" strike="noStrike" cap="none">
                  <a:solidFill>
                    <a:schemeClr val="lt1"/>
                  </a:solidFill>
                  <a:latin typeface="Arial"/>
                  <a:ea typeface="Arial"/>
                  <a:cs typeface="Arial"/>
                  <a:sym typeface="Arial"/>
                </a:rPr>
              </a:br>
              <a:r>
                <a:rPr lang="en-US" sz="1900" b="0" i="0" u="none" strike="noStrike" cap="none">
                  <a:solidFill>
                    <a:schemeClr val="lt1"/>
                  </a:solidFill>
                  <a:latin typeface="Arial"/>
                  <a:ea typeface="Arial"/>
                  <a:cs typeface="Arial"/>
                  <a:sym typeface="Arial"/>
                </a:rPr>
                <a:t>experience </a:t>
              </a:r>
              <a:endParaRPr sz="1400" b="0" i="0" u="none" strike="noStrike" cap="none">
                <a:solidFill>
                  <a:srgbClr val="000000"/>
                </a:solidFill>
                <a:latin typeface="Arial"/>
                <a:ea typeface="Arial"/>
                <a:cs typeface="Arial"/>
                <a:sym typeface="Arial"/>
              </a:endParaRPr>
            </a:p>
          </p:txBody>
        </p:sp>
        <p:sp>
          <p:nvSpPr>
            <p:cNvPr id="409" name="Google Shape;409;p50"/>
            <p:cNvSpPr/>
            <p:nvPr/>
          </p:nvSpPr>
          <p:spPr>
            <a:xfrm>
              <a:off x="3366135" y="2242185"/>
              <a:ext cx="1676400" cy="16764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50"/>
            <p:cNvSpPr txBox="1"/>
            <p:nvPr/>
          </p:nvSpPr>
          <p:spPr>
            <a:xfrm>
              <a:off x="3447970" y="2324020"/>
              <a:ext cx="1512730" cy="151273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US" sz="1900" b="0" i="0" u="none" strike="noStrike" cap="none">
                  <a:solidFill>
                    <a:schemeClr val="lt1"/>
                  </a:solidFill>
                  <a:latin typeface="Arial"/>
                  <a:ea typeface="Arial"/>
                  <a:cs typeface="Arial"/>
                  <a:sym typeface="Arial"/>
                </a:rPr>
                <a:t>Military</a:t>
              </a:r>
              <a:br>
                <a:rPr lang="en-US" sz="1900" b="0" i="0" u="none" strike="noStrike" cap="none">
                  <a:solidFill>
                    <a:schemeClr val="lt1"/>
                  </a:solidFill>
                  <a:latin typeface="Arial"/>
                  <a:ea typeface="Arial"/>
                  <a:cs typeface="Arial"/>
                  <a:sym typeface="Arial"/>
                </a:rPr>
              </a:br>
              <a:r>
                <a:rPr lang="en-US" sz="1900" b="0" i="0" u="none" strike="noStrike" cap="none">
                  <a:solidFill>
                    <a:schemeClr val="lt1"/>
                  </a:solidFill>
                  <a:latin typeface="Arial"/>
                  <a:ea typeface="Arial"/>
                  <a:cs typeface="Arial"/>
                  <a:sym typeface="Arial"/>
                </a:rPr>
                <a:t>competency crosswalks</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1"/>
          <p:cNvSpPr txBox="1">
            <a:spLocks noGrp="1"/>
          </p:cNvSpPr>
          <p:nvPr>
            <p:ph type="body" idx="1"/>
          </p:nvPr>
        </p:nvSpPr>
        <p:spPr>
          <a:xfrm>
            <a:off x="304800" y="12192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700"/>
              <a:buNone/>
            </a:pPr>
            <a:r>
              <a:rPr lang="en-US" sz="2800" b="1">
                <a:solidFill>
                  <a:srgbClr val="002060"/>
                </a:solidFill>
                <a:latin typeface="Calibri"/>
                <a:ea typeface="Calibri"/>
                <a:cs typeface="Calibri"/>
                <a:sym typeface="Calibri"/>
              </a:rPr>
              <a:t>Form and Convene Campus Workgroup</a:t>
            </a:r>
            <a:endParaRPr/>
          </a:p>
          <a:p>
            <a:pPr marL="628650" lvl="0" indent="-215900" algn="l" rtl="0">
              <a:lnSpc>
                <a:spcPct val="100000"/>
              </a:lnSpc>
              <a:spcBef>
                <a:spcPts val="560"/>
              </a:spcBef>
              <a:spcAft>
                <a:spcPts val="0"/>
              </a:spcAft>
              <a:buSzPts val="2000"/>
              <a:buNone/>
            </a:pPr>
            <a:endParaRPr sz="20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400"/>
              <a:buChar char="•"/>
            </a:pPr>
            <a:r>
              <a:rPr lang="en-US" sz="2400">
                <a:solidFill>
                  <a:srgbClr val="000000"/>
                </a:solidFill>
                <a:latin typeface="Calibri"/>
                <a:ea typeface="Calibri"/>
                <a:cs typeface="Calibri"/>
                <a:sym typeface="Calibri"/>
              </a:rPr>
              <a:t>Use existing or form new interdepartmental veteran success group to maximize student veteran success on your campus</a:t>
            </a:r>
            <a:endParaRPr/>
          </a:p>
          <a:p>
            <a:pPr marL="628650" lvl="0" indent="-342900" algn="l" rtl="0">
              <a:lnSpc>
                <a:spcPct val="100000"/>
              </a:lnSpc>
              <a:spcBef>
                <a:spcPts val="560"/>
              </a:spcBef>
              <a:spcAft>
                <a:spcPts val="0"/>
              </a:spcAft>
              <a:buSzPts val="2400"/>
              <a:buChar char="•"/>
            </a:pPr>
            <a:r>
              <a:rPr lang="en-US" sz="2400">
                <a:solidFill>
                  <a:srgbClr val="000000"/>
                </a:solidFill>
                <a:latin typeface="Calibri"/>
                <a:ea typeface="Calibri"/>
                <a:cs typeface="Calibri"/>
                <a:sym typeface="Calibri"/>
              </a:rPr>
              <a:t>Get the right people involved: records/registrar, admissions, financial aid, student services, veteran services, school certifying official, student veteran leaders, VETERAN ADVOCATES</a:t>
            </a:r>
            <a:endParaRPr/>
          </a:p>
          <a:p>
            <a:pPr marL="628650" lvl="0" indent="-342900" algn="l" rtl="0">
              <a:lnSpc>
                <a:spcPct val="100000"/>
              </a:lnSpc>
              <a:spcBef>
                <a:spcPts val="560"/>
              </a:spcBef>
              <a:spcAft>
                <a:spcPts val="0"/>
              </a:spcAft>
              <a:buSzPts val="2400"/>
              <a:buChar char="•"/>
            </a:pPr>
            <a:r>
              <a:rPr lang="en-US" sz="2400">
                <a:solidFill>
                  <a:srgbClr val="000000"/>
                </a:solidFill>
                <a:latin typeface="Calibri"/>
                <a:ea typeface="Calibri"/>
                <a:cs typeface="Calibri"/>
                <a:sym typeface="Calibri"/>
              </a:rPr>
              <a:t>Hold initial in-service or strategy sessions </a:t>
            </a:r>
            <a:endParaRPr/>
          </a:p>
          <a:p>
            <a:pPr marL="628650" lvl="0" indent="-342900" algn="l" rtl="0">
              <a:lnSpc>
                <a:spcPct val="100000"/>
              </a:lnSpc>
              <a:spcBef>
                <a:spcPts val="560"/>
              </a:spcBef>
              <a:spcAft>
                <a:spcPts val="0"/>
              </a:spcAft>
              <a:buSzPts val="2400"/>
              <a:buChar char="•"/>
            </a:pPr>
            <a:r>
              <a:rPr lang="en-US" sz="2400">
                <a:solidFill>
                  <a:srgbClr val="000000"/>
                </a:solidFill>
                <a:latin typeface="Calibri"/>
                <a:ea typeface="Calibri"/>
                <a:cs typeface="Calibri"/>
                <a:sym typeface="Calibri"/>
              </a:rPr>
              <a:t>Schedule regular follow-up meetings</a:t>
            </a:r>
            <a:endParaRPr/>
          </a:p>
          <a:p>
            <a:pPr marL="0" lvl="0" indent="0" algn="l" rtl="0">
              <a:lnSpc>
                <a:spcPct val="110000"/>
              </a:lnSpc>
              <a:spcBef>
                <a:spcPts val="0"/>
              </a:spcBef>
              <a:spcAft>
                <a:spcPts val="0"/>
              </a:spcAft>
              <a:buClr>
                <a:srgbClr val="17375E"/>
              </a:buClr>
              <a:buSzPts val="700"/>
              <a:buNone/>
            </a:pPr>
            <a:endParaRPr sz="28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2"/>
          <p:cNvSpPr txBox="1">
            <a:spLocks noGrp="1"/>
          </p:cNvSpPr>
          <p:nvPr>
            <p:ph type="body" idx="1"/>
          </p:nvPr>
        </p:nvSpPr>
        <p:spPr>
          <a:xfrm>
            <a:off x="76200" y="838200"/>
            <a:ext cx="89916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700"/>
              <a:buNone/>
            </a:pPr>
            <a:r>
              <a:rPr lang="en-US" sz="2800" b="1">
                <a:solidFill>
                  <a:srgbClr val="002060"/>
                </a:solidFill>
                <a:latin typeface="Calibri"/>
                <a:ea typeface="Calibri"/>
                <a:cs typeface="Calibri"/>
                <a:sym typeface="Calibri"/>
              </a:rPr>
              <a:t>Assess Military-Connected Student Experience</a:t>
            </a:r>
            <a:endParaRPr sz="2800" b="1">
              <a:solidFill>
                <a:schemeClr val="dk1"/>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450"/>
              <a:buNone/>
            </a:pPr>
            <a:r>
              <a:rPr lang="en-US" sz="1800">
                <a:solidFill>
                  <a:schemeClr val="dk1"/>
                </a:solidFill>
                <a:latin typeface="Calibri"/>
                <a:ea typeface="Calibri"/>
                <a:cs typeface="Calibri"/>
                <a:sym typeface="Calibri"/>
              </a:rPr>
              <a:t>Consider data projects – </a:t>
            </a:r>
            <a:endParaRPr/>
          </a:p>
          <a:p>
            <a:pPr marL="0" lvl="0" indent="0" algn="l" rtl="0">
              <a:lnSpc>
                <a:spcPct val="110000"/>
              </a:lnSpc>
              <a:spcBef>
                <a:spcPts val="0"/>
              </a:spcBef>
              <a:spcAft>
                <a:spcPts val="0"/>
              </a:spcAft>
              <a:buClr>
                <a:srgbClr val="17375E"/>
              </a:buClr>
              <a:buSzPts val="450"/>
              <a:buNone/>
            </a:pPr>
            <a:endParaRPr sz="1800">
              <a:solidFill>
                <a:schemeClr val="dk1"/>
              </a:solidFill>
              <a:latin typeface="Calibri"/>
              <a:ea typeface="Calibri"/>
              <a:cs typeface="Calibri"/>
              <a:sym typeface="Calibri"/>
            </a:endParaRPr>
          </a:p>
          <a:p>
            <a:pPr marL="628650" lvl="0" indent="-342900" algn="l" rtl="0">
              <a:lnSpc>
                <a:spcPct val="100000"/>
              </a:lnSpc>
              <a:spcBef>
                <a:spcPts val="640"/>
              </a:spcBef>
              <a:spcAft>
                <a:spcPts val="0"/>
              </a:spcAft>
              <a:buSzPts val="1800"/>
              <a:buChar char="•"/>
            </a:pPr>
            <a:r>
              <a:rPr lang="en-US" sz="1800">
                <a:solidFill>
                  <a:schemeClr val="dk1"/>
                </a:solidFill>
                <a:latin typeface="Calibri"/>
                <a:ea typeface="Calibri"/>
                <a:cs typeface="Calibri"/>
                <a:sym typeface="Calibri"/>
              </a:rPr>
              <a:t>What is your student veteran enrollment? What’s the 5-year trend?</a:t>
            </a:r>
            <a:endParaRPr/>
          </a:p>
          <a:p>
            <a:pPr marL="628650" lvl="0" indent="-342900" algn="l" rtl="0">
              <a:lnSpc>
                <a:spcPct val="100000"/>
              </a:lnSpc>
              <a:spcBef>
                <a:spcPts val="640"/>
              </a:spcBef>
              <a:spcAft>
                <a:spcPts val="0"/>
              </a:spcAft>
              <a:buSzPts val="1800"/>
              <a:buChar char="•"/>
            </a:pPr>
            <a:r>
              <a:rPr lang="en-US" sz="1800">
                <a:solidFill>
                  <a:schemeClr val="dk1"/>
                </a:solidFill>
                <a:latin typeface="Calibri"/>
                <a:ea typeface="Calibri"/>
                <a:cs typeface="Calibri"/>
                <a:sym typeface="Calibri"/>
              </a:rPr>
              <a:t>In which academic programs are military-connected students frequently enrolling in?</a:t>
            </a:r>
            <a:endParaRPr/>
          </a:p>
          <a:p>
            <a:pPr marL="628650" lvl="0" indent="-342900" algn="l" rtl="0">
              <a:lnSpc>
                <a:spcPct val="100000"/>
              </a:lnSpc>
              <a:spcBef>
                <a:spcPts val="640"/>
              </a:spcBef>
              <a:spcAft>
                <a:spcPts val="0"/>
              </a:spcAft>
              <a:buSzPts val="1800"/>
              <a:buChar char="•"/>
            </a:pPr>
            <a:r>
              <a:rPr lang="en-US" sz="1800">
                <a:solidFill>
                  <a:schemeClr val="dk1"/>
                </a:solidFill>
                <a:latin typeface="Calibri"/>
                <a:ea typeface="Calibri"/>
                <a:cs typeface="Calibri"/>
                <a:sym typeface="Calibri"/>
              </a:rPr>
              <a:t>Can you query within your SIS or transfer credit database to see what military credit awards have been made in the last 5 years? </a:t>
            </a:r>
            <a:endParaRPr/>
          </a:p>
          <a:p>
            <a:pPr marL="628650" lvl="0" indent="-342900" algn="l" rtl="0">
              <a:lnSpc>
                <a:spcPct val="100000"/>
              </a:lnSpc>
              <a:spcBef>
                <a:spcPts val="640"/>
              </a:spcBef>
              <a:spcAft>
                <a:spcPts val="0"/>
              </a:spcAft>
              <a:buSzPts val="1800"/>
              <a:buChar char="•"/>
            </a:pPr>
            <a:r>
              <a:rPr lang="en-US" sz="1800">
                <a:solidFill>
                  <a:schemeClr val="dk1"/>
                </a:solidFill>
                <a:latin typeface="Calibri"/>
                <a:ea typeface="Calibri"/>
                <a:cs typeface="Calibri"/>
                <a:sym typeface="Calibri"/>
              </a:rPr>
              <a:t>What can you learn about the JST credit that commonly comes in to your institution?</a:t>
            </a:r>
            <a:endParaRPr/>
          </a:p>
          <a:p>
            <a:pPr marL="628650" lvl="0" indent="-342900" algn="l" rtl="0">
              <a:lnSpc>
                <a:spcPct val="100000"/>
              </a:lnSpc>
              <a:spcBef>
                <a:spcPts val="640"/>
              </a:spcBef>
              <a:spcAft>
                <a:spcPts val="0"/>
              </a:spcAft>
              <a:buSzPts val="1800"/>
              <a:buChar char="•"/>
            </a:pPr>
            <a:r>
              <a:rPr lang="en-US" sz="1800">
                <a:solidFill>
                  <a:schemeClr val="dk1"/>
                </a:solidFill>
                <a:latin typeface="Calibri"/>
                <a:ea typeface="Calibri"/>
                <a:cs typeface="Calibri"/>
                <a:sym typeface="Calibri"/>
              </a:rPr>
              <a:t>What else do you want to know to inform your efforts?</a:t>
            </a:r>
            <a:endParaRPr/>
          </a:p>
          <a:p>
            <a:pPr marL="285750" lvl="0" indent="0" algn="l" rtl="0">
              <a:lnSpc>
                <a:spcPct val="100000"/>
              </a:lnSpc>
              <a:spcBef>
                <a:spcPts val="640"/>
              </a:spcBef>
              <a:spcAft>
                <a:spcPts val="0"/>
              </a:spcAft>
              <a:buSzPts val="1800"/>
              <a:buNone/>
            </a:pPr>
            <a:endParaRPr sz="1800">
              <a:solidFill>
                <a:schemeClr val="dk1"/>
              </a:solidFill>
              <a:latin typeface="Calibri"/>
              <a:ea typeface="Calibri"/>
              <a:cs typeface="Calibri"/>
              <a:sym typeface="Calibri"/>
            </a:endParaRPr>
          </a:p>
          <a:p>
            <a:pPr marL="285750" lvl="0" indent="0" algn="ctr" rtl="0">
              <a:lnSpc>
                <a:spcPct val="100000"/>
              </a:lnSpc>
              <a:spcBef>
                <a:spcPts val="640"/>
              </a:spcBef>
              <a:spcAft>
                <a:spcPts val="0"/>
              </a:spcAft>
              <a:buSzPts val="2000"/>
              <a:buNone/>
            </a:pPr>
            <a:r>
              <a:rPr lang="en-US" sz="2000" b="1">
                <a:solidFill>
                  <a:srgbClr val="C00000"/>
                </a:solidFill>
                <a:latin typeface="Calibri"/>
                <a:ea typeface="Calibri"/>
                <a:cs typeface="Calibri"/>
                <a:sym typeface="Calibri"/>
              </a:rPr>
              <a:t>Talk with veterans about their experiences – they are ready to lead!</a:t>
            </a:r>
            <a:endParaRPr/>
          </a:p>
          <a:p>
            <a:pPr marL="285750" lvl="0" indent="0" algn="l" rtl="0">
              <a:lnSpc>
                <a:spcPct val="100000"/>
              </a:lnSpc>
              <a:spcBef>
                <a:spcPts val="640"/>
              </a:spcBef>
              <a:spcAft>
                <a:spcPts val="0"/>
              </a:spcAft>
              <a:buSzPts val="2000"/>
              <a:buNone/>
            </a:pPr>
            <a:endParaRPr sz="2000">
              <a:solidFill>
                <a:schemeClr val="dk1"/>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600"/>
              <a:buNone/>
            </a:pPr>
            <a:endParaRPr sz="24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pic>
        <p:nvPicPr>
          <p:cNvPr id="421" name="Google Shape;421;p52"/>
          <p:cNvPicPr preferRelativeResize="0"/>
          <p:nvPr/>
        </p:nvPicPr>
        <p:blipFill rotWithShape="1">
          <a:blip r:embed="rId3">
            <a:alphaModFix/>
          </a:blip>
          <a:srcRect/>
          <a:stretch/>
        </p:blipFill>
        <p:spPr>
          <a:xfrm>
            <a:off x="1600200" y="4876800"/>
            <a:ext cx="6191250" cy="18573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body" idx="1"/>
          </p:nvPr>
        </p:nvSpPr>
        <p:spPr>
          <a:xfrm>
            <a:off x="304800" y="12192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700"/>
              <a:buNone/>
            </a:pPr>
            <a:r>
              <a:rPr lang="en-US" sz="2800" b="1">
                <a:solidFill>
                  <a:srgbClr val="002060"/>
                </a:solidFill>
                <a:latin typeface="Calibri"/>
                <a:ea typeface="Calibri"/>
                <a:cs typeface="Calibri"/>
                <a:sym typeface="Calibri"/>
              </a:rPr>
              <a:t>Ensure Common Language</a:t>
            </a:r>
            <a:endParaRPr sz="28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400"/>
              <a:buChar char="•"/>
            </a:pPr>
            <a:r>
              <a:rPr lang="en-US" sz="2400">
                <a:latin typeface="Calibri"/>
                <a:ea typeface="Calibri"/>
                <a:cs typeface="Calibri"/>
                <a:sym typeface="Calibri"/>
              </a:rPr>
              <a:t>Be sure your work group knows basic military terms and understands how to maximize information found on JST</a:t>
            </a:r>
            <a:endParaRPr/>
          </a:p>
          <a:p>
            <a:pPr marL="628650" lvl="0" indent="-342900" algn="l" rtl="0">
              <a:lnSpc>
                <a:spcPct val="100000"/>
              </a:lnSpc>
              <a:spcBef>
                <a:spcPts val="560"/>
              </a:spcBef>
              <a:spcAft>
                <a:spcPts val="0"/>
              </a:spcAft>
              <a:buSzPts val="2400"/>
              <a:buChar char="•"/>
            </a:pPr>
            <a:r>
              <a:rPr lang="en-US" sz="2400">
                <a:latin typeface="Calibri"/>
                <a:ea typeface="Calibri"/>
                <a:cs typeface="Calibri"/>
                <a:sym typeface="Calibri"/>
              </a:rPr>
              <a:t>Explore these resources and hold follow up discussion during your work group in-service or regular meetings</a:t>
            </a:r>
            <a:endParaRPr/>
          </a:p>
          <a:p>
            <a:pPr marL="1028700" lvl="1" indent="-342900" algn="l" rtl="0">
              <a:lnSpc>
                <a:spcPct val="100000"/>
              </a:lnSpc>
              <a:spcBef>
                <a:spcPts val="560"/>
              </a:spcBef>
              <a:spcAft>
                <a:spcPts val="0"/>
              </a:spcAft>
              <a:buSzPts val="1600"/>
              <a:buChar char="•"/>
            </a:pPr>
            <a:r>
              <a:rPr lang="en-US" sz="1600" u="sng">
                <a:solidFill>
                  <a:schemeClr val="hlink"/>
                </a:solidFill>
                <a:latin typeface="Calibri"/>
                <a:ea typeface="Calibri"/>
                <a:cs typeface="Calibri"/>
                <a:sym typeface="Calibri"/>
                <a:hlinkClick r:id="rId3"/>
              </a:rPr>
              <a:t>Obtain a Joint Services Transcript (JST)</a:t>
            </a:r>
            <a:r>
              <a:rPr lang="en-US" sz="1600">
                <a:solidFill>
                  <a:srgbClr val="000000"/>
                </a:solidFill>
                <a:latin typeface="Calibri"/>
                <a:ea typeface="Calibri"/>
                <a:cs typeface="Calibri"/>
                <a:sym typeface="Calibri"/>
              </a:rPr>
              <a:t> (student-facing website to request JST)</a:t>
            </a:r>
            <a:endParaRPr/>
          </a:p>
          <a:p>
            <a:pPr marL="1028700" lvl="1" indent="-342900" algn="l" rtl="0">
              <a:lnSpc>
                <a:spcPct val="100000"/>
              </a:lnSpc>
              <a:spcBef>
                <a:spcPts val="560"/>
              </a:spcBef>
              <a:spcAft>
                <a:spcPts val="0"/>
              </a:spcAft>
              <a:buSzPts val="1600"/>
              <a:buChar char="•"/>
            </a:pPr>
            <a:r>
              <a:rPr lang="en-US" sz="1600" u="sng">
                <a:solidFill>
                  <a:schemeClr val="hlink"/>
                </a:solidFill>
                <a:latin typeface="Calibri"/>
                <a:ea typeface="Calibri"/>
                <a:cs typeface="Calibri"/>
                <a:sym typeface="Calibri"/>
                <a:hlinkClick r:id="rId4"/>
              </a:rPr>
              <a:t>JST FAQs </a:t>
            </a:r>
            <a:r>
              <a:rPr lang="en-US" sz="1600">
                <a:solidFill>
                  <a:srgbClr val="000000"/>
                </a:solidFill>
                <a:latin typeface="Calibri"/>
                <a:ea typeface="Calibri"/>
                <a:cs typeface="Calibri"/>
                <a:sym typeface="Calibri"/>
              </a:rPr>
              <a:t>(follow advanced prompt to overcome DoD security check; great basic info here)</a:t>
            </a:r>
            <a:endParaRPr/>
          </a:p>
          <a:p>
            <a:pPr marL="1028700" lvl="1" indent="-342900" algn="l" rtl="0">
              <a:lnSpc>
                <a:spcPct val="100000"/>
              </a:lnSpc>
              <a:spcBef>
                <a:spcPts val="560"/>
              </a:spcBef>
              <a:spcAft>
                <a:spcPts val="0"/>
              </a:spcAft>
              <a:buSzPts val="1600"/>
              <a:buChar char="•"/>
            </a:pPr>
            <a:r>
              <a:rPr lang="en-US" sz="1600">
                <a:latin typeface="Calibri"/>
                <a:ea typeface="Calibri"/>
                <a:cs typeface="Calibri"/>
                <a:sym typeface="Calibri"/>
              </a:rPr>
              <a:t>Academic Credit for Military Experience: A Closer Look at the Issues and Strategies for Increasing Capacity on Your Campus – </a:t>
            </a:r>
            <a:r>
              <a:rPr lang="en-US" sz="1600" u="sng">
                <a:solidFill>
                  <a:schemeClr val="hlink"/>
                </a:solidFill>
                <a:latin typeface="Calibri"/>
                <a:ea typeface="Calibri"/>
                <a:cs typeface="Calibri"/>
                <a:sym typeface="Calibri"/>
                <a:hlinkClick r:id="rId5"/>
              </a:rPr>
              <a:t>video</a:t>
            </a:r>
            <a:r>
              <a:rPr lang="en-US" sz="1600">
                <a:latin typeface="Calibri"/>
                <a:ea typeface="Calibri"/>
                <a:cs typeface="Calibri"/>
                <a:sym typeface="Calibri"/>
              </a:rPr>
              <a:t>, </a:t>
            </a:r>
            <a:r>
              <a:rPr lang="en-US" sz="1600" u="sng">
                <a:solidFill>
                  <a:schemeClr val="hlink"/>
                </a:solidFill>
                <a:latin typeface="Calibri"/>
                <a:ea typeface="Calibri"/>
                <a:cs typeface="Calibri"/>
                <a:sym typeface="Calibri"/>
                <a:hlinkClick r:id="rId6"/>
              </a:rPr>
              <a:t>slides</a:t>
            </a:r>
            <a:r>
              <a:rPr lang="en-US" sz="1600">
                <a:latin typeface="Calibri"/>
                <a:ea typeface="Calibri"/>
                <a:cs typeface="Calibri"/>
                <a:sym typeface="Calibri"/>
              </a:rPr>
              <a:t> (Katie Giardello, MCSS, webinar)</a:t>
            </a:r>
            <a:endParaRPr/>
          </a:p>
          <a:p>
            <a:pPr marL="1028700" lvl="1" indent="-342900" algn="l" rtl="0">
              <a:lnSpc>
                <a:spcPct val="100000"/>
              </a:lnSpc>
              <a:spcBef>
                <a:spcPts val="560"/>
              </a:spcBef>
              <a:spcAft>
                <a:spcPts val="0"/>
              </a:spcAft>
              <a:buSzPts val="1600"/>
              <a:buChar char="•"/>
            </a:pPr>
            <a:r>
              <a:rPr lang="en-US" sz="1600" u="sng">
                <a:solidFill>
                  <a:schemeClr val="hlink"/>
                </a:solidFill>
                <a:latin typeface="Calibri"/>
                <a:ea typeface="Calibri"/>
                <a:cs typeface="Calibri"/>
                <a:sym typeface="Calibri"/>
                <a:hlinkClick r:id="rId7"/>
              </a:rPr>
              <a:t>ACE Transcripts for Military Personnel </a:t>
            </a:r>
            <a:r>
              <a:rPr lang="en-US" sz="1600">
                <a:solidFill>
                  <a:srgbClr val="000000"/>
                </a:solidFill>
                <a:latin typeface="Calibri"/>
                <a:ea typeface="Calibri"/>
                <a:cs typeface="Calibri"/>
                <a:sym typeface="Calibri"/>
              </a:rPr>
              <a:t>(ACE resource links and archived webinar)</a:t>
            </a:r>
            <a:endParaRPr/>
          </a:p>
          <a:p>
            <a:pPr marL="1028700" lvl="1" indent="-342900" algn="l" rtl="0">
              <a:lnSpc>
                <a:spcPct val="100000"/>
              </a:lnSpc>
              <a:spcBef>
                <a:spcPts val="560"/>
              </a:spcBef>
              <a:spcAft>
                <a:spcPts val="0"/>
              </a:spcAft>
              <a:buSzPts val="1600"/>
              <a:buChar char="•"/>
            </a:pPr>
            <a:r>
              <a:rPr lang="en-US" sz="1600" u="sng">
                <a:solidFill>
                  <a:schemeClr val="hlink"/>
                </a:solidFill>
                <a:latin typeface="Calibri"/>
                <a:ea typeface="Calibri"/>
                <a:cs typeface="Calibri"/>
                <a:sym typeface="Calibri"/>
                <a:hlinkClick r:id="rId8"/>
              </a:rPr>
              <a:t>Faculty Evaluation Process</a:t>
            </a:r>
            <a:r>
              <a:rPr lang="en-US" sz="1600">
                <a:solidFill>
                  <a:srgbClr val="000000"/>
                </a:solidFill>
                <a:latin typeface="Calibri"/>
                <a:ea typeface="Calibri"/>
                <a:cs typeface="Calibri"/>
                <a:sym typeface="Calibri"/>
              </a:rPr>
              <a:t> (ACE overview of faculty review that determines credit recommendations)</a:t>
            </a:r>
            <a:endParaRPr/>
          </a:p>
          <a:p>
            <a:pPr marL="0" lvl="0" indent="0" algn="l" rtl="0">
              <a:lnSpc>
                <a:spcPct val="110000"/>
              </a:lnSpc>
              <a:spcBef>
                <a:spcPts val="0"/>
              </a:spcBef>
              <a:spcAft>
                <a:spcPts val="0"/>
              </a:spcAft>
              <a:buClr>
                <a:srgbClr val="17375E"/>
              </a:buClr>
              <a:buSzPts val="600"/>
              <a:buNone/>
            </a:pPr>
            <a:endParaRPr sz="24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pic>
        <p:nvPicPr>
          <p:cNvPr id="158" name="Google Shape;158;p26" descr="Cartoon depicting the many choices available to GIs upon their return. "/>
          <p:cNvPicPr preferRelativeResize="0"/>
          <p:nvPr/>
        </p:nvPicPr>
        <p:blipFill rotWithShape="1">
          <a:blip r:embed="rId3">
            <a:alphaModFix/>
          </a:blip>
          <a:srcRect r="18578"/>
          <a:stretch/>
        </p:blipFill>
        <p:spPr>
          <a:xfrm>
            <a:off x="-14633" y="-77974"/>
            <a:ext cx="9143979" cy="4239482"/>
          </a:xfrm>
          <a:prstGeom prst="rect">
            <a:avLst/>
          </a:prstGeom>
          <a:noFill/>
          <a:ln>
            <a:noFill/>
          </a:ln>
        </p:spPr>
      </p:pic>
      <p:sp>
        <p:nvSpPr>
          <p:cNvPr id="159" name="Google Shape;159;p26"/>
          <p:cNvSpPr txBox="1"/>
          <p:nvPr/>
        </p:nvSpPr>
        <p:spPr>
          <a:xfrm>
            <a:off x="14675" y="4884291"/>
            <a:ext cx="9143979" cy="123644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17375E"/>
              </a:buClr>
              <a:buSzPts val="555"/>
              <a:buFont typeface="Arial"/>
              <a:buNone/>
            </a:pPr>
            <a:endParaRPr sz="2220" b="0" i="0" u="none" strike="noStrike" cap="none" dirty="0">
              <a:solidFill>
                <a:schemeClr val="dk1"/>
              </a:solidFill>
              <a:latin typeface="Times New Roman"/>
              <a:ea typeface="Times New Roman"/>
              <a:cs typeface="Times New Roman"/>
              <a:sym typeface="Times New Roman"/>
            </a:endParaRPr>
          </a:p>
          <a:p>
            <a:pPr marL="0" marR="0" lvl="0" indent="0" algn="ctr" rtl="0">
              <a:lnSpc>
                <a:spcPct val="80000"/>
              </a:lnSpc>
              <a:spcBef>
                <a:spcPts val="600"/>
              </a:spcBef>
              <a:spcAft>
                <a:spcPts val="0"/>
              </a:spcAft>
              <a:buClr>
                <a:srgbClr val="17375E"/>
              </a:buClr>
              <a:buSzPts val="809"/>
              <a:buFont typeface="Times New Roman"/>
              <a:buNone/>
            </a:pPr>
            <a:r>
              <a:rPr lang="en-US" sz="3237" b="1" i="0" u="none" strike="noStrike" cap="none" dirty="0">
                <a:solidFill>
                  <a:srgbClr val="366092"/>
                </a:solidFill>
                <a:latin typeface="Times New Roman"/>
                <a:ea typeface="Times New Roman"/>
                <a:cs typeface="Times New Roman"/>
                <a:sym typeface="Times New Roman"/>
              </a:rPr>
              <a:t>Supporting Collaboration and Structural Change </a:t>
            </a:r>
            <a:br>
              <a:rPr lang="en-US" sz="3237" b="1" i="0" u="none" strike="noStrike" cap="none" dirty="0">
                <a:solidFill>
                  <a:srgbClr val="366092"/>
                </a:solidFill>
                <a:latin typeface="Times New Roman"/>
                <a:ea typeface="Times New Roman"/>
                <a:cs typeface="Times New Roman"/>
                <a:sym typeface="Times New Roman"/>
              </a:rPr>
            </a:br>
            <a:r>
              <a:rPr lang="en-US" sz="3237" b="1" i="0" u="none" strike="noStrike" cap="none" dirty="0">
                <a:solidFill>
                  <a:srgbClr val="366092"/>
                </a:solidFill>
                <a:latin typeface="Times New Roman"/>
                <a:ea typeface="Times New Roman"/>
                <a:cs typeface="Times New Roman"/>
                <a:sym typeface="Times New Roman"/>
              </a:rPr>
              <a:t>to Support the Military-Connected Student</a:t>
            </a:r>
            <a:endParaRPr sz="3237" b="1" i="0" u="none" strike="noStrike" cap="none" dirty="0">
              <a:solidFill>
                <a:srgbClr val="366092"/>
              </a:solidFill>
              <a:latin typeface="Times New Roman"/>
              <a:ea typeface="Times New Roman"/>
              <a:cs typeface="Times New Roman"/>
              <a:sym typeface="Times New Roman"/>
            </a:endParaRPr>
          </a:p>
        </p:txBody>
      </p:sp>
      <p:sp>
        <p:nvSpPr>
          <p:cNvPr id="160" name="Google Shape;160;p26"/>
          <p:cNvSpPr txBox="1"/>
          <p:nvPr/>
        </p:nvSpPr>
        <p:spPr>
          <a:xfrm>
            <a:off x="1" y="6172200"/>
            <a:ext cx="9143999" cy="6155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0" i="0" u="none" strike="noStrike" cap="none" dirty="0">
                <a:solidFill>
                  <a:srgbClr val="000000"/>
                </a:solidFill>
                <a:latin typeface="Times New Roman"/>
                <a:ea typeface="Times New Roman"/>
                <a:cs typeface="Times New Roman"/>
                <a:sym typeface="Times New Roman"/>
              </a:rPr>
              <a:t>2020 SC Technical College</a:t>
            </a:r>
            <a:endParaRPr sz="1400" b="0" i="0" u="none" strike="noStrike" cap="none" dirty="0">
              <a:solidFill>
                <a:srgbClr val="000000"/>
              </a:solidFill>
              <a:latin typeface="Arial"/>
              <a:ea typeface="Arial"/>
              <a:cs typeface="Arial"/>
              <a:sym typeface="Arial"/>
            </a:endParaRPr>
          </a:p>
        </p:txBody>
      </p:sp>
      <p:sp>
        <p:nvSpPr>
          <p:cNvPr id="161" name="Google Shape;161;p26"/>
          <p:cNvSpPr txBox="1"/>
          <p:nvPr/>
        </p:nvSpPr>
        <p:spPr>
          <a:xfrm>
            <a:off x="-14654" y="3905271"/>
            <a:ext cx="9144000"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Times New Roman"/>
              <a:buNone/>
            </a:pPr>
            <a:r>
              <a:rPr lang="en-US" sz="1000" b="0" i="0" u="none" strike="noStrike" cap="none">
                <a:solidFill>
                  <a:srgbClr val="000000"/>
                </a:solidFill>
                <a:latin typeface="Times New Roman"/>
                <a:ea typeface="Times New Roman"/>
                <a:cs typeface="Times New Roman"/>
                <a:sym typeface="Times New Roman"/>
              </a:rPr>
              <a:t>Image courtesy </a:t>
            </a:r>
            <a:r>
              <a:rPr lang="en-US" sz="1000" b="0" i="0" u="sng" strike="noStrike" cap="none">
                <a:solidFill>
                  <a:schemeClr val="hlink"/>
                </a:solidFill>
                <a:latin typeface="Times New Roman"/>
                <a:ea typeface="Times New Roman"/>
                <a:cs typeface="Times New Roman"/>
                <a:sym typeface="Times New Roman"/>
                <a:hlinkClick r:id="rId4"/>
              </a:rPr>
              <a:t>National World War II Museum</a:t>
            </a:r>
            <a:r>
              <a:rPr lang="en-US" sz="1000" b="0" i="0" u="none" strike="noStrike" cap="none">
                <a:solidFill>
                  <a:srgbClr val="000000"/>
                </a:solidFill>
                <a:latin typeface="Times New Roman"/>
                <a:ea typeface="Times New Roman"/>
                <a:cs typeface="Times New Roman"/>
                <a:sym typeface="Times New Roman"/>
              </a:rPr>
              <a:t>. </a:t>
            </a:r>
            <a:endParaRPr sz="900" b="0" i="0" u="none" strike="noStrike" cap="none">
              <a:solidFill>
                <a:srgbClr val="000000"/>
              </a:solidFill>
              <a:latin typeface="Times New Roman"/>
              <a:ea typeface="Times New Roman"/>
              <a:cs typeface="Times New Roman"/>
              <a:sym typeface="Times New Roman"/>
            </a:endParaRPr>
          </a:p>
        </p:txBody>
      </p:sp>
      <p:sp>
        <p:nvSpPr>
          <p:cNvPr id="162" name="Google Shape;162;p26"/>
          <p:cNvSpPr/>
          <p:nvPr/>
        </p:nvSpPr>
        <p:spPr>
          <a:xfrm>
            <a:off x="-14654" y="4151492"/>
            <a:ext cx="9144000" cy="752016"/>
          </a:xfrm>
          <a:prstGeom prst="rect">
            <a:avLst/>
          </a:prstGeom>
          <a:noFill/>
          <a:ln>
            <a:noFill/>
          </a:ln>
        </p:spPr>
        <p:txBody>
          <a:bodyPr spcFirstLastPara="1" wrap="square" lIns="91425" tIns="45700" rIns="91425" bIns="45700" anchor="t" anchorCtr="0">
            <a:noAutofit/>
          </a:bodyPr>
          <a:lstStyle/>
          <a:p>
            <a:pPr marL="0" marR="0" lvl="0" indent="0" algn="just" rtl="0">
              <a:lnSpc>
                <a:spcPct val="110000"/>
              </a:lnSpc>
              <a:spcBef>
                <a:spcPts val="0"/>
              </a:spcBef>
              <a:spcAft>
                <a:spcPts val="0"/>
              </a:spcAft>
              <a:buClr>
                <a:srgbClr val="000000"/>
              </a:buClr>
              <a:buSzPts val="1200"/>
              <a:buFont typeface="Calibri"/>
              <a:buNone/>
            </a:pPr>
            <a:endParaRPr lang="en-US" sz="1200" b="1" i="0" dirty="0">
              <a:solidFill>
                <a:srgbClr val="071629"/>
              </a:solidFill>
              <a:effectLst/>
              <a:latin typeface="Lato" panose="020F0502020204030203" pitchFamily="34" charset="0"/>
            </a:endParaRPr>
          </a:p>
          <a:p>
            <a:pPr marL="0" marR="0" lvl="0" indent="0" algn="just" rtl="0">
              <a:lnSpc>
                <a:spcPct val="110000"/>
              </a:lnSpc>
              <a:spcBef>
                <a:spcPts val="0"/>
              </a:spcBef>
              <a:spcAft>
                <a:spcPts val="0"/>
              </a:spcAft>
              <a:buClr>
                <a:srgbClr val="000000"/>
              </a:buClr>
              <a:buSzPts val="1200"/>
              <a:buFont typeface="Calibri"/>
              <a:buNone/>
            </a:pPr>
            <a:r>
              <a:rPr lang="en-US" sz="1200" b="1" i="0" dirty="0">
                <a:solidFill>
                  <a:srgbClr val="071629"/>
                </a:solidFill>
                <a:effectLst/>
                <a:latin typeface="Lato" panose="020F0502020204030203" pitchFamily="34" charset="0"/>
              </a:rPr>
              <a:t>A "veteran" -- whether active duty, discharged, retired, guard or reserve -- is someone who at one point in his or her life, </a:t>
            </a:r>
          </a:p>
          <a:p>
            <a:pPr marL="0" marR="0" lvl="0" indent="0" algn="just" rtl="0">
              <a:lnSpc>
                <a:spcPct val="110000"/>
              </a:lnSpc>
              <a:spcBef>
                <a:spcPts val="0"/>
              </a:spcBef>
              <a:spcAft>
                <a:spcPts val="0"/>
              </a:spcAft>
              <a:buClr>
                <a:srgbClr val="000000"/>
              </a:buClr>
              <a:buSzPts val="1200"/>
              <a:buFont typeface="Calibri"/>
              <a:buNone/>
            </a:pPr>
            <a:r>
              <a:rPr lang="en-US" sz="1200" b="1" i="0" dirty="0">
                <a:solidFill>
                  <a:srgbClr val="071629"/>
                </a:solidFill>
                <a:effectLst/>
                <a:latin typeface="Lato" panose="020F0502020204030203" pitchFamily="34" charset="0"/>
              </a:rPr>
              <a:t>wrote a blank check made payable to "The United States of America," for an amount of "up to and including his or her life."</a:t>
            </a:r>
            <a:endParaRPr sz="1100" b="1" i="0" u="none" strike="noStrike" cap="none" dirty="0">
              <a:solidFill>
                <a:srgbClr val="000000"/>
              </a:solidFill>
              <a:latin typeface="Calibri"/>
              <a:ea typeface="Calibri"/>
              <a:cs typeface="Calibri"/>
              <a:sym typeface="Calibri"/>
            </a:endParaRPr>
          </a:p>
        </p:txBody>
      </p:sp>
      <p:cxnSp>
        <p:nvCxnSpPr>
          <p:cNvPr id="163" name="Google Shape;163;p26"/>
          <p:cNvCxnSpPr/>
          <p:nvPr/>
        </p:nvCxnSpPr>
        <p:spPr>
          <a:xfrm rot="10800000" flipH="1">
            <a:off x="0" y="4199785"/>
            <a:ext cx="9145621" cy="14652"/>
          </a:xfrm>
          <a:prstGeom prst="straightConnector1">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509"/>
              </a:srgbClr>
            </a:outerShdw>
          </a:effectLst>
        </p:spPr>
      </p:cxnSp>
      <p:cxnSp>
        <p:nvCxnSpPr>
          <p:cNvPr id="164" name="Google Shape;164;p26"/>
          <p:cNvCxnSpPr/>
          <p:nvPr/>
        </p:nvCxnSpPr>
        <p:spPr>
          <a:xfrm rot="10800000" flipH="1">
            <a:off x="14654" y="4910832"/>
            <a:ext cx="9160276" cy="7326"/>
          </a:xfrm>
          <a:prstGeom prst="straightConnector1">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509"/>
              </a:srgbClr>
            </a:outerShdw>
          </a:effectLst>
        </p:spPr>
      </p:cxnSp>
      <p:sp>
        <p:nvSpPr>
          <p:cNvPr id="165" name="Google Shape;165;p26"/>
          <p:cNvSpPr/>
          <p:nvPr/>
        </p:nvSpPr>
        <p:spPr>
          <a:xfrm>
            <a:off x="5638800" y="862931"/>
            <a:ext cx="1219200" cy="762000"/>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4"/>
          <p:cNvSpPr txBox="1">
            <a:spLocks noGrp="1"/>
          </p:cNvSpPr>
          <p:nvPr>
            <p:ph type="body" idx="1"/>
          </p:nvPr>
        </p:nvSpPr>
        <p:spPr>
          <a:xfrm>
            <a:off x="304800" y="10668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600"/>
              <a:buNone/>
            </a:pPr>
            <a:r>
              <a:rPr lang="en-US" sz="2400" b="1">
                <a:solidFill>
                  <a:srgbClr val="002060"/>
                </a:solidFill>
                <a:latin typeface="Calibri"/>
                <a:ea typeface="Calibri"/>
                <a:cs typeface="Calibri"/>
                <a:sym typeface="Calibri"/>
              </a:rPr>
              <a:t>The Alphabet Soup of Awarding Credit for Military Experience</a:t>
            </a:r>
            <a:endParaRPr sz="2800" b="1">
              <a:solidFill>
                <a:srgbClr val="00206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DoD - </a:t>
            </a:r>
            <a:r>
              <a:rPr lang="en-US" sz="2000" u="sng">
                <a:solidFill>
                  <a:schemeClr val="hlink"/>
                </a:solidFill>
                <a:latin typeface="Calibri"/>
                <a:ea typeface="Calibri"/>
                <a:cs typeface="Calibri"/>
                <a:sym typeface="Calibri"/>
                <a:hlinkClick r:id="rId3"/>
              </a:rPr>
              <a:t>Department of Defense</a:t>
            </a:r>
            <a:endParaRPr sz="2000">
              <a:solidFill>
                <a:srgbClr val="F79646"/>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DANTES - </a:t>
            </a:r>
            <a:r>
              <a:rPr lang="en-US" sz="2000" u="sng">
                <a:solidFill>
                  <a:schemeClr val="hlink"/>
                </a:solidFill>
                <a:latin typeface="Calibri"/>
                <a:ea typeface="Calibri"/>
                <a:cs typeface="Calibri"/>
                <a:sym typeface="Calibri"/>
                <a:hlinkClick r:id="rId4"/>
              </a:rPr>
              <a:t>Defense Activity for Nontraditional Education Support</a:t>
            </a:r>
            <a:endParaRPr sz="20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VA – </a:t>
            </a:r>
            <a:r>
              <a:rPr lang="en-US" sz="2000" u="sng">
                <a:solidFill>
                  <a:schemeClr val="hlink"/>
                </a:solidFill>
                <a:latin typeface="Calibri"/>
                <a:ea typeface="Calibri"/>
                <a:cs typeface="Calibri"/>
                <a:sym typeface="Calibri"/>
                <a:hlinkClick r:id="rId5"/>
              </a:rPr>
              <a:t>U.S. Department of Veterans Affairs</a:t>
            </a:r>
            <a:endParaRPr sz="2000">
              <a:solidFill>
                <a:srgbClr val="000000"/>
              </a:solidFill>
              <a:latin typeface="Calibri"/>
              <a:ea typeface="Calibri"/>
              <a:cs typeface="Calibri"/>
              <a:sym typeface="Calibri"/>
            </a:endParaRPr>
          </a:p>
          <a:p>
            <a:pPr marL="1028700" lvl="1" indent="-342900" algn="l" rtl="0">
              <a:lnSpc>
                <a:spcPct val="100000"/>
              </a:lnSpc>
              <a:spcBef>
                <a:spcPts val="560"/>
              </a:spcBef>
              <a:spcAft>
                <a:spcPts val="0"/>
              </a:spcAft>
              <a:buSzPts val="1600"/>
              <a:buChar char="•"/>
            </a:pPr>
            <a:r>
              <a:rPr lang="en-US" sz="1600">
                <a:solidFill>
                  <a:srgbClr val="000000"/>
                </a:solidFill>
                <a:latin typeface="Calibri"/>
                <a:ea typeface="Calibri"/>
                <a:cs typeface="Calibri"/>
                <a:sym typeface="Calibri"/>
              </a:rPr>
              <a:t>SAA – State Approving Agencies</a:t>
            </a:r>
            <a:endParaRPr/>
          </a:p>
          <a:p>
            <a:pPr marL="1028700" lvl="1" indent="-342900" algn="l" rtl="0">
              <a:lnSpc>
                <a:spcPct val="100000"/>
              </a:lnSpc>
              <a:spcBef>
                <a:spcPts val="560"/>
              </a:spcBef>
              <a:spcAft>
                <a:spcPts val="0"/>
              </a:spcAft>
              <a:buSzPts val="1600"/>
              <a:buChar char="•"/>
            </a:pPr>
            <a:r>
              <a:rPr lang="en-US" sz="1600">
                <a:solidFill>
                  <a:srgbClr val="000000"/>
                </a:solidFill>
                <a:latin typeface="Calibri"/>
                <a:ea typeface="Calibri"/>
                <a:cs typeface="Calibri"/>
                <a:sym typeface="Calibri"/>
              </a:rPr>
              <a:t>SCO – School Certifying Officials</a:t>
            </a:r>
            <a:endParaRPr sz="1600" u="sng">
              <a:solidFill>
                <a:schemeClr val="hlink"/>
              </a:solidFill>
              <a:latin typeface="Calibri"/>
              <a:ea typeface="Calibri"/>
              <a:cs typeface="Calibri"/>
              <a:sym typeface="Calibri"/>
              <a:hlinkClick r:id="rId6"/>
            </a:endParaRPr>
          </a:p>
          <a:p>
            <a:pPr marL="628650" lvl="0" indent="-342900" algn="l" rtl="0">
              <a:lnSpc>
                <a:spcPct val="100000"/>
              </a:lnSpc>
              <a:spcBef>
                <a:spcPts val="560"/>
              </a:spcBef>
              <a:spcAft>
                <a:spcPts val="0"/>
              </a:spcAft>
              <a:buSzPts val="2000"/>
              <a:buChar char="•"/>
            </a:pPr>
            <a:r>
              <a:rPr lang="en-US" sz="2000" u="sng">
                <a:solidFill>
                  <a:schemeClr val="hlink"/>
                </a:solidFill>
                <a:latin typeface="Calibri"/>
                <a:ea typeface="Calibri"/>
                <a:cs typeface="Calibri"/>
                <a:sym typeface="Calibri"/>
                <a:hlinkClick r:id="rId6"/>
              </a:rPr>
              <a:t>DD-214</a:t>
            </a:r>
            <a:endParaRPr sz="20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JST - </a:t>
            </a:r>
            <a:r>
              <a:rPr lang="en-US" sz="2000" u="sng">
                <a:solidFill>
                  <a:schemeClr val="hlink"/>
                </a:solidFill>
                <a:latin typeface="Calibri"/>
                <a:ea typeface="Calibri"/>
                <a:cs typeface="Calibri"/>
                <a:sym typeface="Calibri"/>
                <a:hlinkClick r:id="rId7"/>
              </a:rPr>
              <a:t>Joint Services Transcript</a:t>
            </a:r>
            <a:r>
              <a:rPr lang="en-US" sz="2000">
                <a:solidFill>
                  <a:srgbClr val="000000"/>
                </a:solidFill>
                <a:latin typeface="Calibri"/>
                <a:ea typeface="Calibri"/>
                <a:cs typeface="Calibri"/>
                <a:sym typeface="Calibri"/>
              </a:rPr>
              <a:t> (don’t be worried about security warning!) </a:t>
            </a:r>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MOS – Military Occupational Specialty </a:t>
            </a:r>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CCAF - </a:t>
            </a:r>
            <a:r>
              <a:rPr lang="en-US" sz="2000" u="sng">
                <a:solidFill>
                  <a:schemeClr val="hlink"/>
                </a:solidFill>
                <a:latin typeface="Calibri"/>
                <a:ea typeface="Calibri"/>
                <a:cs typeface="Calibri"/>
                <a:sym typeface="Calibri"/>
                <a:hlinkClick r:id="rId8"/>
              </a:rPr>
              <a:t>Community College of the Air Force</a:t>
            </a:r>
            <a:endParaRPr sz="20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AU - </a:t>
            </a:r>
            <a:r>
              <a:rPr lang="en-US" sz="2000" u="sng">
                <a:solidFill>
                  <a:schemeClr val="hlink"/>
                </a:solidFill>
                <a:latin typeface="Calibri"/>
                <a:ea typeface="Calibri"/>
                <a:cs typeface="Calibri"/>
                <a:sym typeface="Calibri"/>
                <a:hlinkClick r:id="rId9"/>
              </a:rPr>
              <a:t>Air University</a:t>
            </a:r>
            <a:endParaRPr sz="20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u="sng">
                <a:solidFill>
                  <a:schemeClr val="hlink"/>
                </a:solidFill>
                <a:latin typeface="Calibri"/>
                <a:ea typeface="Calibri"/>
                <a:cs typeface="Calibri"/>
                <a:sym typeface="Calibri"/>
                <a:hlinkClick r:id="rId10"/>
              </a:rPr>
              <a:t>Army U </a:t>
            </a:r>
            <a:endParaRPr sz="2000">
              <a:solidFill>
                <a:srgbClr val="000000"/>
              </a:solidFill>
              <a:latin typeface="Calibri"/>
              <a:ea typeface="Calibri"/>
              <a:cs typeface="Calibri"/>
              <a:sym typeface="Calibri"/>
            </a:endParaRPr>
          </a:p>
          <a:p>
            <a:pPr marL="285750" lvl="0" indent="0" algn="l" rtl="0">
              <a:lnSpc>
                <a:spcPct val="100000"/>
              </a:lnSpc>
              <a:spcBef>
                <a:spcPts val="560"/>
              </a:spcBef>
              <a:spcAft>
                <a:spcPts val="0"/>
              </a:spcAft>
              <a:buSzPts val="2000"/>
              <a:buNone/>
            </a:pPr>
            <a:endParaRPr sz="2000">
              <a:solidFill>
                <a:srgbClr val="000000"/>
              </a:solidFill>
              <a:latin typeface="Calibri"/>
              <a:ea typeface="Calibri"/>
              <a:cs typeface="Calibri"/>
              <a:sym typeface="Calibri"/>
            </a:endParaRPr>
          </a:p>
          <a:p>
            <a:pPr marL="285750" lvl="0" indent="0" algn="l" rtl="0">
              <a:lnSpc>
                <a:spcPct val="100000"/>
              </a:lnSpc>
              <a:spcBef>
                <a:spcPts val="560"/>
              </a:spcBef>
              <a:spcAft>
                <a:spcPts val="0"/>
              </a:spcAft>
              <a:buSzPts val="2000"/>
              <a:buNone/>
            </a:pPr>
            <a:endParaRPr sz="2000">
              <a:solidFill>
                <a:srgbClr val="000000"/>
              </a:solidFill>
              <a:latin typeface="Calibri"/>
              <a:ea typeface="Calibri"/>
              <a:cs typeface="Calibri"/>
              <a:sym typeface="Calibri"/>
            </a:endParaRPr>
          </a:p>
          <a:p>
            <a:pPr marL="285750" lvl="0" indent="0" algn="l" rtl="0">
              <a:lnSpc>
                <a:spcPct val="100000"/>
              </a:lnSpc>
              <a:spcBef>
                <a:spcPts val="560"/>
              </a:spcBef>
              <a:spcAft>
                <a:spcPts val="0"/>
              </a:spcAft>
              <a:buSzPts val="2400"/>
              <a:buNone/>
            </a:pPr>
            <a:endParaRPr sz="2400">
              <a:solidFill>
                <a:srgbClr val="00000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700"/>
              <a:buNone/>
            </a:pPr>
            <a:endParaRPr sz="28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a:spLocks noGrp="1"/>
          </p:cNvSpPr>
          <p:nvPr>
            <p:ph type="body" idx="1"/>
          </p:nvPr>
        </p:nvSpPr>
        <p:spPr>
          <a:xfrm>
            <a:off x="304800" y="8382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600"/>
              <a:buNone/>
            </a:pPr>
            <a:r>
              <a:rPr lang="en-US" sz="2400" b="1">
                <a:solidFill>
                  <a:srgbClr val="002060"/>
                </a:solidFill>
                <a:latin typeface="Calibri"/>
                <a:ea typeface="Calibri"/>
                <a:cs typeface="Calibri"/>
                <a:sym typeface="Calibri"/>
              </a:rPr>
              <a:t>The Alphabet Soup of Awarding Credit for Military Experience</a:t>
            </a:r>
            <a:endParaRPr sz="2800" b="1">
              <a:solidFill>
                <a:srgbClr val="00206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PLA - </a:t>
            </a:r>
            <a:r>
              <a:rPr lang="en-US" sz="2000" u="sng">
                <a:solidFill>
                  <a:schemeClr val="hlink"/>
                </a:solidFill>
                <a:latin typeface="Calibri"/>
                <a:ea typeface="Calibri"/>
                <a:cs typeface="Calibri"/>
                <a:sym typeface="Calibri"/>
                <a:hlinkClick r:id="rId3"/>
              </a:rPr>
              <a:t>Prior Learning Assessment </a:t>
            </a:r>
            <a:endParaRPr sz="20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CPL - </a:t>
            </a:r>
            <a:r>
              <a:rPr lang="en-US" sz="2000" u="sng">
                <a:solidFill>
                  <a:schemeClr val="hlink"/>
                </a:solidFill>
                <a:latin typeface="Calibri"/>
                <a:ea typeface="Calibri"/>
                <a:cs typeface="Calibri"/>
                <a:sym typeface="Calibri"/>
                <a:hlinkClick r:id="rId4"/>
              </a:rPr>
              <a:t>Credit for Prior Learning</a:t>
            </a:r>
            <a:endParaRPr sz="20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ACE - </a:t>
            </a:r>
            <a:r>
              <a:rPr lang="en-US" sz="2000" u="sng">
                <a:solidFill>
                  <a:schemeClr val="hlink"/>
                </a:solidFill>
                <a:latin typeface="Calibri"/>
                <a:ea typeface="Calibri"/>
                <a:cs typeface="Calibri"/>
                <a:sym typeface="Calibri"/>
                <a:hlinkClick r:id="rId5"/>
              </a:rPr>
              <a:t>American Council on Education</a:t>
            </a:r>
            <a:endParaRPr sz="2000">
              <a:solidFill>
                <a:srgbClr val="000000"/>
              </a:solidFill>
              <a:latin typeface="Calibri"/>
              <a:ea typeface="Calibri"/>
              <a:cs typeface="Calibri"/>
              <a:sym typeface="Calibri"/>
            </a:endParaRPr>
          </a:p>
          <a:p>
            <a:pPr marL="1028700" lvl="1" indent="-342900" algn="l" rtl="0">
              <a:lnSpc>
                <a:spcPct val="100000"/>
              </a:lnSpc>
              <a:spcBef>
                <a:spcPts val="560"/>
              </a:spcBef>
              <a:spcAft>
                <a:spcPts val="0"/>
              </a:spcAft>
              <a:buSzPts val="1600"/>
              <a:buChar char="•"/>
            </a:pPr>
            <a:r>
              <a:rPr lang="en-US" sz="1600">
                <a:solidFill>
                  <a:srgbClr val="000000"/>
                </a:solidFill>
                <a:latin typeface="Calibri"/>
                <a:ea typeface="Calibri"/>
                <a:cs typeface="Calibri"/>
                <a:sym typeface="Calibri"/>
              </a:rPr>
              <a:t>ACE </a:t>
            </a:r>
            <a:r>
              <a:rPr lang="en-US" sz="1600" u="sng">
                <a:solidFill>
                  <a:schemeClr val="hlink"/>
                </a:solidFill>
                <a:latin typeface="Calibri"/>
                <a:ea typeface="Calibri"/>
                <a:cs typeface="Calibri"/>
                <a:sym typeface="Calibri"/>
                <a:hlinkClick r:id="rId6"/>
              </a:rPr>
              <a:t>Military Evaluations</a:t>
            </a:r>
            <a:endParaRPr sz="1600">
              <a:solidFill>
                <a:srgbClr val="0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CAEL - </a:t>
            </a:r>
            <a:r>
              <a:rPr lang="en-US" sz="2000" u="sng">
                <a:solidFill>
                  <a:schemeClr val="hlink"/>
                </a:solidFill>
                <a:latin typeface="Calibri"/>
                <a:ea typeface="Calibri"/>
                <a:cs typeface="Calibri"/>
                <a:sym typeface="Calibri"/>
                <a:hlinkClick r:id="rId7"/>
              </a:rPr>
              <a:t>Council on Adult and Experiential Learning</a:t>
            </a:r>
            <a:endParaRPr sz="2000">
              <a:solidFill>
                <a:srgbClr val="000000"/>
              </a:solidFill>
              <a:latin typeface="Calibri"/>
              <a:ea typeface="Calibri"/>
              <a:cs typeface="Calibri"/>
              <a:sym typeface="Calibri"/>
            </a:endParaRPr>
          </a:p>
          <a:p>
            <a:pPr marL="1028700" lvl="1" indent="-342900" algn="l" rtl="0">
              <a:lnSpc>
                <a:spcPct val="100000"/>
              </a:lnSpc>
              <a:spcBef>
                <a:spcPts val="560"/>
              </a:spcBef>
              <a:spcAft>
                <a:spcPts val="0"/>
              </a:spcAft>
              <a:buSzPts val="1600"/>
              <a:buChar char="•"/>
            </a:pPr>
            <a:r>
              <a:rPr lang="en-US" sz="1600" u="sng">
                <a:solidFill>
                  <a:schemeClr val="hlink"/>
                </a:solidFill>
                <a:latin typeface="Calibri"/>
                <a:ea typeface="Calibri"/>
                <a:cs typeface="Calibri"/>
                <a:sym typeface="Calibri"/>
                <a:hlinkClick r:id="rId8"/>
              </a:rPr>
              <a:t>Academic and Career Success for Veterans</a:t>
            </a:r>
            <a:endParaRPr sz="1600">
              <a:solidFill>
                <a:srgbClr val="000000"/>
              </a:solidFill>
              <a:latin typeface="Calibri"/>
              <a:ea typeface="Calibri"/>
              <a:cs typeface="Calibri"/>
              <a:sym typeface="Calibri"/>
            </a:endParaRPr>
          </a:p>
          <a:p>
            <a:pPr marL="285750" lvl="0" indent="0" algn="l" rtl="0">
              <a:lnSpc>
                <a:spcPct val="100000"/>
              </a:lnSpc>
              <a:spcBef>
                <a:spcPts val="560"/>
              </a:spcBef>
              <a:spcAft>
                <a:spcPts val="0"/>
              </a:spcAft>
              <a:buSzPts val="2000"/>
              <a:buNone/>
            </a:pPr>
            <a:endParaRPr sz="2000">
              <a:solidFill>
                <a:srgbClr val="000000"/>
              </a:solidFill>
              <a:latin typeface="Calibri"/>
              <a:ea typeface="Calibri"/>
              <a:cs typeface="Calibri"/>
              <a:sym typeface="Calibri"/>
            </a:endParaRPr>
          </a:p>
          <a:p>
            <a:pPr marL="285750" lvl="0" indent="0" algn="l" rtl="0">
              <a:lnSpc>
                <a:spcPct val="100000"/>
              </a:lnSpc>
              <a:spcBef>
                <a:spcPts val="560"/>
              </a:spcBef>
              <a:spcAft>
                <a:spcPts val="0"/>
              </a:spcAft>
              <a:buSzPts val="2000"/>
              <a:buNone/>
            </a:pPr>
            <a:endParaRPr sz="2000">
              <a:solidFill>
                <a:srgbClr val="000000"/>
              </a:solidFill>
              <a:latin typeface="Calibri"/>
              <a:ea typeface="Calibri"/>
              <a:cs typeface="Calibri"/>
              <a:sym typeface="Calibri"/>
            </a:endParaRPr>
          </a:p>
          <a:p>
            <a:pPr marL="285750" lvl="0" indent="0" algn="l" rtl="0">
              <a:lnSpc>
                <a:spcPct val="100000"/>
              </a:lnSpc>
              <a:spcBef>
                <a:spcPts val="560"/>
              </a:spcBef>
              <a:spcAft>
                <a:spcPts val="0"/>
              </a:spcAft>
              <a:buSzPts val="2400"/>
              <a:buNone/>
            </a:pPr>
            <a:endParaRPr sz="2400">
              <a:solidFill>
                <a:srgbClr val="00000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700"/>
              <a:buNone/>
            </a:pPr>
            <a:endParaRPr sz="28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pic>
        <p:nvPicPr>
          <p:cNvPr id="437" name="Google Shape;437;p55"/>
          <p:cNvPicPr preferRelativeResize="0"/>
          <p:nvPr/>
        </p:nvPicPr>
        <p:blipFill rotWithShape="1">
          <a:blip r:embed="rId9">
            <a:alphaModFix/>
          </a:blip>
          <a:srcRect l="13663" r="14114"/>
          <a:stretch/>
        </p:blipFill>
        <p:spPr>
          <a:xfrm>
            <a:off x="3352800" y="4343399"/>
            <a:ext cx="2972491" cy="2219325"/>
          </a:xfrm>
          <a:prstGeom prst="rect">
            <a:avLst/>
          </a:prstGeom>
          <a:noFill/>
          <a:ln>
            <a:noFill/>
          </a:ln>
        </p:spPr>
      </p:pic>
      <p:pic>
        <p:nvPicPr>
          <p:cNvPr id="438" name="Google Shape;438;p55"/>
          <p:cNvPicPr preferRelativeResize="0"/>
          <p:nvPr/>
        </p:nvPicPr>
        <p:blipFill rotWithShape="1">
          <a:blip r:embed="rId10">
            <a:alphaModFix/>
          </a:blip>
          <a:srcRect l="5356" r="3083"/>
          <a:stretch/>
        </p:blipFill>
        <p:spPr>
          <a:xfrm>
            <a:off x="152400" y="4343400"/>
            <a:ext cx="3048000" cy="2219325"/>
          </a:xfrm>
          <a:prstGeom prst="rect">
            <a:avLst/>
          </a:prstGeom>
          <a:noFill/>
          <a:ln>
            <a:noFill/>
          </a:ln>
        </p:spPr>
      </p:pic>
      <p:pic>
        <p:nvPicPr>
          <p:cNvPr id="439" name="Google Shape;439;p55"/>
          <p:cNvPicPr preferRelativeResize="0"/>
          <p:nvPr/>
        </p:nvPicPr>
        <p:blipFill rotWithShape="1">
          <a:blip r:embed="rId11">
            <a:alphaModFix/>
          </a:blip>
          <a:srcRect l="14430" r="9272"/>
          <a:stretch/>
        </p:blipFill>
        <p:spPr>
          <a:xfrm>
            <a:off x="6447026" y="4343398"/>
            <a:ext cx="2544574" cy="22193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6"/>
          <p:cNvSpPr txBox="1">
            <a:spLocks noGrp="1"/>
          </p:cNvSpPr>
          <p:nvPr>
            <p:ph type="body" idx="1"/>
          </p:nvPr>
        </p:nvSpPr>
        <p:spPr>
          <a:xfrm>
            <a:off x="304800" y="304800"/>
            <a:ext cx="8686800" cy="58674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600"/>
              <a:buNone/>
            </a:pPr>
            <a:r>
              <a:rPr lang="en-US" sz="2400" b="1">
                <a:solidFill>
                  <a:srgbClr val="002060"/>
                </a:solidFill>
                <a:latin typeface="Calibri"/>
                <a:ea typeface="Calibri"/>
                <a:cs typeface="Calibri"/>
                <a:sym typeface="Calibri"/>
              </a:rPr>
              <a:t>VA Benefits – Educational Benefits</a:t>
            </a:r>
            <a:endParaRPr sz="2000">
              <a:solidFill>
                <a:srgbClr val="C00000"/>
              </a:solidFill>
              <a:latin typeface="Calibri"/>
              <a:ea typeface="Calibri"/>
              <a:cs typeface="Calibri"/>
              <a:sym typeface="Calibri"/>
            </a:endParaRPr>
          </a:p>
          <a:p>
            <a:pPr marL="285750" lvl="0" indent="0" algn="l" rtl="0">
              <a:lnSpc>
                <a:spcPct val="100000"/>
              </a:lnSpc>
              <a:spcBef>
                <a:spcPts val="560"/>
              </a:spcBef>
              <a:spcAft>
                <a:spcPts val="0"/>
              </a:spcAft>
              <a:buSzPts val="1800"/>
              <a:buNone/>
            </a:pPr>
            <a:r>
              <a:rPr lang="en-US" sz="1800"/>
              <a:t>Many benefits are available to advance the education and skills of Veterans and Servicemembers. Spouses and family members may also be eligible for education and training assistance in fact, 25 percent of those benefitting from VAs education programs are non-Veterans. Some might find they're eligible for more than one benefit or that one program is more suited to certain education and training goals than another. Learn about these and other education and training programs administered by VA:</a:t>
            </a:r>
            <a:endParaRPr/>
          </a:p>
          <a:p>
            <a:pPr marL="628650" lvl="0" indent="-342900" algn="l" rtl="0">
              <a:lnSpc>
                <a:spcPct val="100000"/>
              </a:lnSpc>
              <a:spcBef>
                <a:spcPts val="560"/>
              </a:spcBef>
              <a:spcAft>
                <a:spcPts val="0"/>
              </a:spcAft>
              <a:buSzPts val="1800"/>
              <a:buChar char="•"/>
            </a:pPr>
            <a:r>
              <a:rPr lang="en-US" sz="1800"/>
              <a:t>The </a:t>
            </a:r>
            <a:r>
              <a:rPr lang="en-US" sz="1800" u="sng">
                <a:solidFill>
                  <a:schemeClr val="hlink"/>
                </a:solidFill>
                <a:hlinkClick r:id="rId3"/>
              </a:rPr>
              <a:t>Post-9/11 GI Bill</a:t>
            </a:r>
            <a:r>
              <a:rPr lang="en-US" sz="1800"/>
              <a:t> offers higher education and training benefits to Veterans, Servicemembers, and their families who served after Sept. 10, 2001. The “</a:t>
            </a:r>
            <a:r>
              <a:rPr lang="en-US" sz="1800" u="sng">
                <a:solidFill>
                  <a:schemeClr val="hlink"/>
                </a:solidFill>
                <a:hlinkClick r:id="rId4"/>
              </a:rPr>
              <a:t>Forever GI Bill</a:t>
            </a:r>
            <a:r>
              <a:rPr lang="en-US" sz="1800"/>
              <a:t>” was signed into law in December 2017 and has major implications for VA benefit users as well as institutions that receive these benefits.</a:t>
            </a:r>
            <a:endParaRPr/>
          </a:p>
          <a:p>
            <a:pPr marL="628650" lvl="0" indent="-342900" algn="l" rtl="0">
              <a:lnSpc>
                <a:spcPct val="100000"/>
              </a:lnSpc>
              <a:spcBef>
                <a:spcPts val="560"/>
              </a:spcBef>
              <a:spcAft>
                <a:spcPts val="0"/>
              </a:spcAft>
              <a:buSzPts val="1800"/>
              <a:buChar char="•"/>
            </a:pPr>
            <a:r>
              <a:rPr lang="en-US" sz="1800"/>
              <a:t>The </a:t>
            </a:r>
            <a:r>
              <a:rPr lang="en-US" sz="1800" u="sng">
                <a:solidFill>
                  <a:schemeClr val="hlink"/>
                </a:solidFill>
                <a:hlinkClick r:id="rId5"/>
              </a:rPr>
              <a:t>Montgomery GI Bill</a:t>
            </a:r>
            <a:r>
              <a:rPr lang="en-US" sz="1800"/>
              <a:t> assists active duty and Reservists with the pursuit of higher education degrees, certificates, and other education and training.</a:t>
            </a:r>
            <a:endParaRPr/>
          </a:p>
          <a:p>
            <a:pPr marL="628650" lvl="0" indent="-342900" algn="l" rtl="0">
              <a:lnSpc>
                <a:spcPct val="100000"/>
              </a:lnSpc>
              <a:spcBef>
                <a:spcPts val="560"/>
              </a:spcBef>
              <a:spcAft>
                <a:spcPts val="0"/>
              </a:spcAft>
              <a:buSzPts val="1800"/>
              <a:buChar char="•"/>
            </a:pPr>
            <a:r>
              <a:rPr lang="en-US" sz="1800"/>
              <a:t>These other VA </a:t>
            </a:r>
            <a:r>
              <a:rPr lang="en-US" sz="1800" u="sng">
                <a:solidFill>
                  <a:schemeClr val="hlink"/>
                </a:solidFill>
                <a:hlinkClick r:id="rId6"/>
              </a:rPr>
              <a:t>education and training programs</a:t>
            </a:r>
            <a:r>
              <a:rPr lang="en-US" sz="1800"/>
              <a:t> offer various education and training benefits or increased benefits to certain Reservists and Veterans and their survivors and dependents: </a:t>
            </a:r>
            <a:endParaRPr/>
          </a:p>
          <a:p>
            <a:pPr marL="742950" lvl="1" indent="-152400" algn="l" rtl="0">
              <a:lnSpc>
                <a:spcPct val="100000"/>
              </a:lnSpc>
              <a:spcBef>
                <a:spcPts val="560"/>
              </a:spcBef>
              <a:spcAft>
                <a:spcPts val="0"/>
              </a:spcAft>
              <a:buSzPts val="2400"/>
              <a:buChar char="–"/>
            </a:pPr>
            <a:r>
              <a:rPr lang="en-US" sz="2400" u="sng">
                <a:solidFill>
                  <a:schemeClr val="hlink"/>
                </a:solidFill>
                <a:hlinkClick r:id="rId7"/>
              </a:rPr>
              <a:t>Reserve Educational Assistance Program</a:t>
            </a:r>
            <a:endParaRPr sz="2400"/>
          </a:p>
          <a:p>
            <a:pPr marL="1143000" lvl="2" indent="-88900" algn="l" rtl="0">
              <a:lnSpc>
                <a:spcPct val="100000"/>
              </a:lnSpc>
              <a:spcBef>
                <a:spcPts val="480"/>
              </a:spcBef>
              <a:spcAft>
                <a:spcPts val="0"/>
              </a:spcAft>
              <a:buSzPts val="1400"/>
              <a:buChar char="•"/>
            </a:pPr>
            <a:r>
              <a:rPr lang="en-US" sz="1400" u="sng">
                <a:solidFill>
                  <a:schemeClr val="hlink"/>
                </a:solidFill>
                <a:hlinkClick r:id="rId8"/>
              </a:rPr>
              <a:t>Veterans Educational Assistance Program</a:t>
            </a:r>
            <a:endParaRPr sz="1400"/>
          </a:p>
          <a:p>
            <a:pPr marL="1143000" lvl="2" indent="-88900" algn="l" rtl="0">
              <a:lnSpc>
                <a:spcPct val="100000"/>
              </a:lnSpc>
              <a:spcBef>
                <a:spcPts val="480"/>
              </a:spcBef>
              <a:spcAft>
                <a:spcPts val="0"/>
              </a:spcAft>
              <a:buSzPts val="1400"/>
              <a:buChar char="•"/>
            </a:pPr>
            <a:r>
              <a:rPr lang="en-US" sz="1400" u="sng">
                <a:solidFill>
                  <a:schemeClr val="hlink"/>
                </a:solidFill>
                <a:hlinkClick r:id="rId9"/>
              </a:rPr>
              <a:t>Survivors and Dependents Educational Assistance Program</a:t>
            </a:r>
            <a:endParaRPr sz="1400"/>
          </a:p>
          <a:p>
            <a:pPr marL="1143000" lvl="2" indent="-88900" algn="l" rtl="0">
              <a:lnSpc>
                <a:spcPct val="100000"/>
              </a:lnSpc>
              <a:spcBef>
                <a:spcPts val="480"/>
              </a:spcBef>
              <a:spcAft>
                <a:spcPts val="0"/>
              </a:spcAft>
              <a:buSzPts val="1400"/>
              <a:buChar char="•"/>
            </a:pPr>
            <a:r>
              <a:rPr lang="en-US" sz="1400" u="sng">
                <a:solidFill>
                  <a:schemeClr val="hlink"/>
                </a:solidFill>
                <a:hlinkClick r:id="rId10"/>
              </a:rPr>
              <a:t>National Testing Program</a:t>
            </a:r>
            <a:endParaRPr sz="1400"/>
          </a:p>
          <a:p>
            <a:pPr marL="1143000" lvl="2" indent="-88900" algn="l" rtl="0">
              <a:lnSpc>
                <a:spcPct val="100000"/>
              </a:lnSpc>
              <a:spcBef>
                <a:spcPts val="480"/>
              </a:spcBef>
              <a:spcAft>
                <a:spcPts val="0"/>
              </a:spcAft>
              <a:buSzPts val="1400"/>
              <a:buChar char="•"/>
            </a:pPr>
            <a:r>
              <a:rPr lang="en-US" sz="1400" u="sng">
                <a:solidFill>
                  <a:schemeClr val="hlink"/>
                </a:solidFill>
                <a:hlinkClick r:id="rId11"/>
              </a:rPr>
              <a:t>National Call to Service Program</a:t>
            </a:r>
            <a:endParaRPr sz="1400"/>
          </a:p>
          <a:p>
            <a:pPr marL="285750" lvl="0" indent="0" algn="l" rtl="0">
              <a:lnSpc>
                <a:spcPct val="100000"/>
              </a:lnSpc>
              <a:spcBef>
                <a:spcPts val="560"/>
              </a:spcBef>
              <a:spcAft>
                <a:spcPts val="0"/>
              </a:spcAft>
              <a:buSzPts val="1600"/>
              <a:buNone/>
            </a:pPr>
            <a:endParaRPr sz="1600">
              <a:latin typeface="Calibri"/>
              <a:ea typeface="Calibri"/>
              <a:cs typeface="Calibri"/>
              <a:sym typeface="Calibri"/>
            </a:endParaRPr>
          </a:p>
          <a:p>
            <a:pPr marL="0" lvl="0" indent="0" algn="l" rtl="0">
              <a:lnSpc>
                <a:spcPct val="110000"/>
              </a:lnSpc>
              <a:spcBef>
                <a:spcPts val="0"/>
              </a:spcBef>
              <a:spcAft>
                <a:spcPts val="0"/>
              </a:spcAft>
              <a:buClr>
                <a:srgbClr val="17375E"/>
              </a:buClr>
              <a:buSzPts val="600"/>
              <a:buNone/>
            </a:pPr>
            <a:endParaRPr sz="24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57"/>
          <p:cNvPicPr preferRelativeResize="0"/>
          <p:nvPr/>
        </p:nvPicPr>
        <p:blipFill rotWithShape="1">
          <a:blip r:embed="rId3">
            <a:alphaModFix/>
          </a:blip>
          <a:srcRect l="5000" t="13751" r="21666" b="4999"/>
          <a:stretch/>
        </p:blipFill>
        <p:spPr>
          <a:xfrm>
            <a:off x="304800" y="762000"/>
            <a:ext cx="7543800" cy="5572125"/>
          </a:xfrm>
          <a:prstGeom prst="rect">
            <a:avLst/>
          </a:prstGeom>
          <a:noFill/>
          <a:ln>
            <a:noFill/>
          </a:ln>
        </p:spPr>
      </p:pic>
      <p:sp>
        <p:nvSpPr>
          <p:cNvPr id="450" name="Google Shape;450;p57"/>
          <p:cNvSpPr txBox="1"/>
          <p:nvPr/>
        </p:nvSpPr>
        <p:spPr>
          <a:xfrm>
            <a:off x="152400" y="6553200"/>
            <a:ext cx="86868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a:t>
            </a:r>
            <a:r>
              <a:rPr lang="en-US" sz="1400" b="0" i="0" u="sng" strike="noStrike" cap="none">
                <a:solidFill>
                  <a:schemeClr val="hlink"/>
                </a:solidFill>
                <a:latin typeface="Arial"/>
                <a:ea typeface="Arial"/>
                <a:cs typeface="Arial"/>
                <a:sym typeface="Arial"/>
                <a:hlinkClick r:id="rId4"/>
              </a:rPr>
              <a:t>http://studentveterans.org/2-uncategorised/669-forevergibill</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8"/>
          <p:cNvSpPr txBox="1">
            <a:spLocks noGrp="1"/>
          </p:cNvSpPr>
          <p:nvPr>
            <p:ph type="body" idx="1"/>
          </p:nvPr>
        </p:nvSpPr>
        <p:spPr>
          <a:xfrm>
            <a:off x="304800" y="838200"/>
            <a:ext cx="8686800" cy="58674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600"/>
              <a:buNone/>
            </a:pPr>
            <a:r>
              <a:rPr lang="en-US" sz="2400" b="1">
                <a:solidFill>
                  <a:srgbClr val="002060"/>
                </a:solidFill>
                <a:latin typeface="Calibri"/>
                <a:ea typeface="Calibri"/>
                <a:cs typeface="Calibri"/>
                <a:sym typeface="Calibri"/>
              </a:rPr>
              <a:t>VA Benefits – </a:t>
            </a:r>
            <a:r>
              <a:rPr lang="en-US" sz="2400" b="1" u="sng">
                <a:solidFill>
                  <a:schemeClr val="hlink"/>
                </a:solidFill>
                <a:latin typeface="Calibri"/>
                <a:ea typeface="Calibri"/>
                <a:cs typeface="Calibri"/>
                <a:sym typeface="Calibri"/>
                <a:hlinkClick r:id="rId3"/>
              </a:rPr>
              <a:t>Vocational Rehabilitation &amp; Employment </a:t>
            </a:r>
            <a:br>
              <a:rPr lang="en-US" sz="2400" b="1">
                <a:solidFill>
                  <a:srgbClr val="002060"/>
                </a:solidFill>
                <a:latin typeface="Calibri"/>
                <a:ea typeface="Calibri"/>
                <a:cs typeface="Calibri"/>
                <a:sym typeface="Calibri"/>
              </a:rPr>
            </a:br>
            <a:r>
              <a:rPr lang="en-US" sz="2400" b="1">
                <a:solidFill>
                  <a:srgbClr val="002060"/>
                </a:solidFill>
                <a:latin typeface="Calibri"/>
                <a:ea typeface="Calibri"/>
                <a:cs typeface="Calibri"/>
                <a:sym typeface="Calibri"/>
              </a:rPr>
              <a:t>(aka VR&amp;E, Voc Rehab, Chapter 31)</a:t>
            </a:r>
            <a:endParaRPr sz="2000">
              <a:solidFill>
                <a:srgbClr val="C00000"/>
              </a:solidFill>
              <a:latin typeface="Calibri"/>
              <a:ea typeface="Calibri"/>
              <a:cs typeface="Calibri"/>
              <a:sym typeface="Calibri"/>
            </a:endParaRPr>
          </a:p>
          <a:p>
            <a:pPr marL="203200" lvl="0" indent="0" algn="l" rtl="0">
              <a:lnSpc>
                <a:spcPct val="100000"/>
              </a:lnSpc>
              <a:spcBef>
                <a:spcPts val="640"/>
              </a:spcBef>
              <a:spcAft>
                <a:spcPts val="0"/>
              </a:spcAft>
              <a:buSzPts val="1800"/>
              <a:buNone/>
            </a:pPr>
            <a:r>
              <a:rPr lang="en-US" sz="1800"/>
              <a:t>Veterans may receive Vocational Rehabilitation and Employment (VR&amp;E) services to help with job training, employment accommodations, resume development, and job seeking skills coaching. Other services may be provided to assist Veterans in starting their own businesses or independent living services for those who are severely disabled and unable to work in traditional employment. </a:t>
            </a:r>
            <a:endParaRPr sz="1800" u="sng">
              <a:solidFill>
                <a:schemeClr val="hlink"/>
              </a:solidFill>
              <a:hlinkClick r:id="rId4"/>
            </a:endParaRPr>
          </a:p>
          <a:p>
            <a:pPr marL="628650" lvl="0" indent="-342900" algn="l" rtl="0">
              <a:lnSpc>
                <a:spcPct val="100000"/>
              </a:lnSpc>
              <a:spcBef>
                <a:spcPts val="560"/>
              </a:spcBef>
              <a:spcAft>
                <a:spcPts val="0"/>
              </a:spcAft>
              <a:buSzPts val="1800"/>
              <a:buChar char="•"/>
            </a:pPr>
            <a:r>
              <a:rPr lang="en-US" sz="1800" u="sng">
                <a:solidFill>
                  <a:schemeClr val="hlink"/>
                </a:solidFill>
                <a:hlinkClick r:id="rId4"/>
              </a:rPr>
              <a:t>Eligibility Requirements</a:t>
            </a:r>
            <a:endParaRPr sz="1800"/>
          </a:p>
          <a:p>
            <a:pPr marL="628650" lvl="0" indent="-342900" algn="l" rtl="0">
              <a:lnSpc>
                <a:spcPct val="100000"/>
              </a:lnSpc>
              <a:spcBef>
                <a:spcPts val="560"/>
              </a:spcBef>
              <a:spcAft>
                <a:spcPts val="0"/>
              </a:spcAft>
              <a:buSzPts val="1800"/>
              <a:buChar char="•"/>
            </a:pPr>
            <a:r>
              <a:rPr lang="en-US" sz="1800" u="sng">
                <a:solidFill>
                  <a:schemeClr val="hlink"/>
                </a:solidFill>
                <a:hlinkClick r:id="rId5"/>
              </a:rPr>
              <a:t>VetSuccess on Campus </a:t>
            </a:r>
            <a:r>
              <a:rPr lang="en-US" sz="1800"/>
              <a:t>(VSOC)</a:t>
            </a:r>
            <a:endParaRPr/>
          </a:p>
          <a:p>
            <a:pPr marL="628650" lvl="0" indent="-342900" algn="l" rtl="0">
              <a:lnSpc>
                <a:spcPct val="100000"/>
              </a:lnSpc>
              <a:spcBef>
                <a:spcPts val="560"/>
              </a:spcBef>
              <a:spcAft>
                <a:spcPts val="0"/>
              </a:spcAft>
              <a:buSzPts val="1800"/>
              <a:buChar char="•"/>
            </a:pPr>
            <a:r>
              <a:rPr lang="en-US" sz="1800"/>
              <a:t>VA's Education and Career Counseling program is a great opportunity for Veterans and Servicemembers to get personalized counseling and support to help guide their career paths, ensure the most effective use of their VA benefits, and achieve their goals. </a:t>
            </a:r>
            <a:r>
              <a:rPr lang="en-US" sz="1800" u="sng">
                <a:solidFill>
                  <a:schemeClr val="hlink"/>
                </a:solidFill>
                <a:hlinkClick r:id="rId6"/>
              </a:rPr>
              <a:t>Learn more and apply for education and career counseling</a:t>
            </a:r>
            <a:r>
              <a:rPr lang="en-US" sz="1800"/>
              <a:t>.</a:t>
            </a:r>
            <a:endParaRPr/>
          </a:p>
          <a:p>
            <a:pPr marL="628650" lvl="0" indent="-165100" algn="l" rtl="0">
              <a:lnSpc>
                <a:spcPct val="100000"/>
              </a:lnSpc>
              <a:spcBef>
                <a:spcPts val="560"/>
              </a:spcBef>
              <a:spcAft>
                <a:spcPts val="0"/>
              </a:spcAft>
              <a:buSzPts val="2800"/>
              <a:buNone/>
            </a:pPr>
            <a:endParaRPr sz="2800"/>
          </a:p>
          <a:p>
            <a:pPr marL="628650" lvl="0" indent="-241300" algn="l" rtl="0">
              <a:lnSpc>
                <a:spcPct val="100000"/>
              </a:lnSpc>
              <a:spcBef>
                <a:spcPts val="560"/>
              </a:spcBef>
              <a:spcAft>
                <a:spcPts val="0"/>
              </a:spcAft>
              <a:buSzPts val="1600"/>
              <a:buNone/>
            </a:pPr>
            <a:endParaRPr sz="1600">
              <a:latin typeface="Calibri"/>
              <a:ea typeface="Calibri"/>
              <a:cs typeface="Calibri"/>
              <a:sym typeface="Calibri"/>
            </a:endParaRPr>
          </a:p>
          <a:p>
            <a:pPr marL="0" lvl="0" indent="0" algn="l" rtl="0">
              <a:lnSpc>
                <a:spcPct val="110000"/>
              </a:lnSpc>
              <a:spcBef>
                <a:spcPts val="0"/>
              </a:spcBef>
              <a:spcAft>
                <a:spcPts val="0"/>
              </a:spcAft>
              <a:buClr>
                <a:srgbClr val="17375E"/>
              </a:buClr>
              <a:buSzPts val="600"/>
              <a:buNone/>
            </a:pPr>
            <a:endParaRPr sz="24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59"/>
          <p:cNvPicPr preferRelativeResize="0"/>
          <p:nvPr/>
        </p:nvPicPr>
        <p:blipFill rotWithShape="1">
          <a:blip r:embed="rId3">
            <a:alphaModFix/>
          </a:blip>
          <a:srcRect/>
          <a:stretch/>
        </p:blipFill>
        <p:spPr>
          <a:xfrm>
            <a:off x="5986127" y="5019470"/>
            <a:ext cx="3083901" cy="1743075"/>
          </a:xfrm>
          <a:prstGeom prst="rect">
            <a:avLst/>
          </a:prstGeom>
          <a:noFill/>
          <a:ln>
            <a:noFill/>
          </a:ln>
        </p:spPr>
      </p:pic>
      <p:sp>
        <p:nvSpPr>
          <p:cNvPr id="461" name="Google Shape;461;p59"/>
          <p:cNvSpPr txBox="1">
            <a:spLocks noGrp="1"/>
          </p:cNvSpPr>
          <p:nvPr>
            <p:ph type="body" idx="1"/>
          </p:nvPr>
        </p:nvSpPr>
        <p:spPr>
          <a:xfrm>
            <a:off x="304800" y="12192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600"/>
              <a:buNone/>
            </a:pPr>
            <a:r>
              <a:rPr lang="en-US" sz="2400" b="1">
                <a:solidFill>
                  <a:srgbClr val="002060"/>
                </a:solidFill>
                <a:latin typeface="Calibri"/>
                <a:ea typeface="Calibri"/>
                <a:cs typeface="Calibri"/>
                <a:sym typeface="Calibri"/>
              </a:rPr>
              <a:t>Regulatory Complexities</a:t>
            </a:r>
            <a:endParaRPr sz="2000">
              <a:solidFill>
                <a:srgbClr val="C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u="sng">
                <a:solidFill>
                  <a:schemeClr val="hlink"/>
                </a:solidFill>
                <a:latin typeface="Calibri"/>
                <a:ea typeface="Calibri"/>
                <a:cs typeface="Calibri"/>
                <a:sym typeface="Calibri"/>
                <a:hlinkClick r:id="rId4"/>
              </a:rPr>
              <a:t>State Approving Agencies (SAA)</a:t>
            </a:r>
            <a:endParaRPr sz="2000">
              <a:solidFill>
                <a:schemeClr val="dk1"/>
              </a:solidFill>
              <a:latin typeface="Calibri"/>
              <a:ea typeface="Calibri"/>
              <a:cs typeface="Calibri"/>
              <a:sym typeface="Calibri"/>
            </a:endParaRPr>
          </a:p>
          <a:p>
            <a:pPr marL="1028700" lvl="1" indent="-342900" algn="l" rtl="0">
              <a:lnSpc>
                <a:spcPct val="100000"/>
              </a:lnSpc>
              <a:spcBef>
                <a:spcPts val="560"/>
              </a:spcBef>
              <a:spcAft>
                <a:spcPts val="0"/>
              </a:spcAft>
              <a:buSzPts val="2000"/>
              <a:buChar char="•"/>
            </a:pPr>
            <a:r>
              <a:rPr lang="en-US" sz="2000">
                <a:solidFill>
                  <a:schemeClr val="dk1"/>
                </a:solidFill>
                <a:latin typeface="Calibri"/>
                <a:ea typeface="Calibri"/>
                <a:cs typeface="Calibri"/>
                <a:sym typeface="Calibri"/>
              </a:rPr>
              <a:t>SAAs grant </a:t>
            </a:r>
            <a:r>
              <a:rPr lang="en-US" sz="2000" u="sng">
                <a:solidFill>
                  <a:schemeClr val="hlink"/>
                </a:solidFill>
                <a:latin typeface="Calibri"/>
                <a:ea typeface="Calibri"/>
                <a:cs typeface="Calibri"/>
                <a:sym typeface="Calibri"/>
                <a:hlinkClick r:id="rId5"/>
              </a:rPr>
              <a:t>approval</a:t>
            </a:r>
            <a:r>
              <a:rPr lang="en-US" sz="2000">
                <a:solidFill>
                  <a:schemeClr val="dk1"/>
                </a:solidFill>
                <a:latin typeface="Calibri"/>
                <a:ea typeface="Calibri"/>
                <a:cs typeface="Calibri"/>
                <a:sym typeface="Calibri"/>
              </a:rPr>
              <a:t> of VA-eligible education and training programs</a:t>
            </a:r>
            <a:endParaRPr/>
          </a:p>
          <a:p>
            <a:pPr marL="628650" lvl="0" indent="-342900" algn="l" rtl="0">
              <a:lnSpc>
                <a:spcPct val="100000"/>
              </a:lnSpc>
              <a:spcBef>
                <a:spcPts val="640"/>
              </a:spcBef>
              <a:spcAft>
                <a:spcPts val="0"/>
              </a:spcAft>
              <a:buSzPts val="2000"/>
              <a:buChar char="•"/>
            </a:pPr>
            <a:r>
              <a:rPr lang="en-US" sz="2000" u="sng">
                <a:solidFill>
                  <a:schemeClr val="hlink"/>
                </a:solidFill>
                <a:latin typeface="Calibri"/>
                <a:ea typeface="Calibri"/>
                <a:cs typeface="Calibri"/>
                <a:sym typeface="Calibri"/>
                <a:hlinkClick r:id="rId6"/>
              </a:rPr>
              <a:t>Veterans Access, Choice and Accountability Act of 2014</a:t>
            </a:r>
            <a:endParaRPr sz="2000">
              <a:solidFill>
                <a:schemeClr val="dk1"/>
              </a:solidFill>
              <a:latin typeface="Calibri"/>
              <a:ea typeface="Calibri"/>
              <a:cs typeface="Calibri"/>
              <a:sym typeface="Calibri"/>
            </a:endParaRPr>
          </a:p>
          <a:p>
            <a:pPr marL="628650" lvl="0" indent="-342900" algn="l" rtl="0">
              <a:lnSpc>
                <a:spcPct val="100000"/>
              </a:lnSpc>
              <a:spcBef>
                <a:spcPts val="640"/>
              </a:spcBef>
              <a:spcAft>
                <a:spcPts val="0"/>
              </a:spcAft>
              <a:buSzPts val="2000"/>
              <a:buChar char="•"/>
            </a:pPr>
            <a:r>
              <a:rPr lang="en-US" sz="2000">
                <a:solidFill>
                  <a:schemeClr val="dk1"/>
                </a:solidFill>
                <a:latin typeface="Calibri"/>
                <a:ea typeface="Calibri"/>
                <a:cs typeface="Calibri"/>
                <a:sym typeface="Calibri"/>
              </a:rPr>
              <a:t>See provisions for schools under the newly passed </a:t>
            </a:r>
            <a:r>
              <a:rPr lang="en-US" sz="2000" u="sng">
                <a:solidFill>
                  <a:schemeClr val="hlink"/>
                </a:solidFill>
                <a:latin typeface="Calibri"/>
                <a:ea typeface="Calibri"/>
                <a:cs typeface="Calibri"/>
                <a:sym typeface="Calibri"/>
                <a:hlinkClick r:id="rId7"/>
              </a:rPr>
              <a:t>Forever GI Bill</a:t>
            </a:r>
            <a:endParaRPr sz="2000">
              <a:solidFill>
                <a:schemeClr val="dk1"/>
              </a:solidFill>
              <a:latin typeface="Calibri"/>
              <a:ea typeface="Calibri"/>
              <a:cs typeface="Calibri"/>
              <a:sym typeface="Calibri"/>
            </a:endParaRPr>
          </a:p>
          <a:p>
            <a:pPr marL="628650" lvl="0" indent="-342900" algn="l" rtl="0">
              <a:lnSpc>
                <a:spcPct val="100000"/>
              </a:lnSpc>
              <a:spcBef>
                <a:spcPts val="640"/>
              </a:spcBef>
              <a:spcAft>
                <a:spcPts val="0"/>
              </a:spcAft>
              <a:buSzPts val="2000"/>
              <a:buChar char="•"/>
            </a:pPr>
            <a:r>
              <a:rPr lang="en-US" sz="2000">
                <a:solidFill>
                  <a:schemeClr val="dk1"/>
                </a:solidFill>
                <a:latin typeface="Calibri"/>
                <a:ea typeface="Calibri"/>
                <a:cs typeface="Calibri"/>
                <a:sym typeface="Calibri"/>
              </a:rPr>
              <a:t>Federal Aid Regulations</a:t>
            </a:r>
            <a:endParaRPr/>
          </a:p>
          <a:p>
            <a:pPr marL="1028700" lvl="1" indent="-342900" algn="l" rtl="0">
              <a:lnSpc>
                <a:spcPct val="100000"/>
              </a:lnSpc>
              <a:spcBef>
                <a:spcPts val="560"/>
              </a:spcBef>
              <a:spcAft>
                <a:spcPts val="0"/>
              </a:spcAft>
              <a:buSzPts val="2000"/>
              <a:buChar char="•"/>
            </a:pPr>
            <a:r>
              <a:rPr lang="en-US" sz="2000" u="sng">
                <a:solidFill>
                  <a:schemeClr val="hlink"/>
                </a:solidFill>
                <a:latin typeface="Calibri"/>
                <a:ea typeface="Calibri"/>
                <a:cs typeface="Calibri"/>
                <a:sym typeface="Calibri"/>
                <a:hlinkClick r:id="rId8"/>
              </a:rPr>
              <a:t>SAP/150% rule</a:t>
            </a:r>
            <a:endParaRPr sz="2000">
              <a:solidFill>
                <a:schemeClr val="dk1"/>
              </a:solidFill>
              <a:latin typeface="Calibri"/>
              <a:ea typeface="Calibri"/>
              <a:cs typeface="Calibri"/>
              <a:sym typeface="Calibri"/>
            </a:endParaRPr>
          </a:p>
          <a:p>
            <a:pPr marL="1028700" lvl="1" indent="-342900" algn="l" rtl="0">
              <a:lnSpc>
                <a:spcPct val="100000"/>
              </a:lnSpc>
              <a:spcBef>
                <a:spcPts val="560"/>
              </a:spcBef>
              <a:spcAft>
                <a:spcPts val="0"/>
              </a:spcAft>
              <a:buSzPts val="2000"/>
              <a:buChar char="•"/>
            </a:pPr>
            <a:r>
              <a:rPr lang="en-US" sz="2000" u="sng">
                <a:solidFill>
                  <a:schemeClr val="hlink"/>
                </a:solidFill>
                <a:latin typeface="Calibri"/>
                <a:ea typeface="Calibri"/>
                <a:cs typeface="Calibri"/>
                <a:sym typeface="Calibri"/>
                <a:hlinkClick r:id="rId9"/>
              </a:rPr>
              <a:t>90/10</a:t>
            </a:r>
            <a:r>
              <a:rPr lang="en-US" sz="2000">
                <a:solidFill>
                  <a:schemeClr val="dk1"/>
                </a:solidFill>
                <a:latin typeface="Calibri"/>
                <a:ea typeface="Calibri"/>
                <a:cs typeface="Calibri"/>
                <a:sym typeface="Calibri"/>
              </a:rPr>
              <a:t> → </a:t>
            </a:r>
            <a:r>
              <a:rPr lang="en-US" sz="2000" u="sng">
                <a:solidFill>
                  <a:schemeClr val="hlink"/>
                </a:solidFill>
                <a:latin typeface="Calibri"/>
                <a:ea typeface="Calibri"/>
                <a:cs typeface="Calibri"/>
                <a:sym typeface="Calibri"/>
                <a:hlinkClick r:id="rId10"/>
              </a:rPr>
              <a:t>85/15 rule</a:t>
            </a:r>
            <a:r>
              <a:rPr lang="en-US" sz="2000">
                <a:solidFill>
                  <a:schemeClr val="dk1"/>
                </a:solidFill>
                <a:latin typeface="Calibri"/>
                <a:ea typeface="Calibri"/>
                <a:cs typeface="Calibri"/>
                <a:sym typeface="Calibri"/>
              </a:rPr>
              <a:t> for VA beneficiaries</a:t>
            </a:r>
            <a:endParaRPr/>
          </a:p>
          <a:p>
            <a:pPr marL="1028700" lvl="1" indent="-342900" algn="l" rtl="0">
              <a:lnSpc>
                <a:spcPct val="100000"/>
              </a:lnSpc>
              <a:spcBef>
                <a:spcPts val="560"/>
              </a:spcBef>
              <a:spcAft>
                <a:spcPts val="0"/>
              </a:spcAft>
              <a:buSzPts val="2000"/>
              <a:buChar char="•"/>
            </a:pPr>
            <a:r>
              <a:rPr lang="en-US" sz="2000">
                <a:solidFill>
                  <a:schemeClr val="dk1"/>
                </a:solidFill>
                <a:latin typeface="Calibri"/>
                <a:ea typeface="Calibri"/>
                <a:cs typeface="Calibri"/>
                <a:sym typeface="Calibri"/>
              </a:rPr>
              <a:t>VA processes can implicate bursar practices </a:t>
            </a:r>
            <a:endParaRPr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pic>
        <p:nvPicPr>
          <p:cNvPr id="462" name="Google Shape;462;p59"/>
          <p:cNvPicPr preferRelativeResize="0"/>
          <p:nvPr/>
        </p:nvPicPr>
        <p:blipFill rotWithShape="1">
          <a:blip r:embed="rId11">
            <a:alphaModFix/>
          </a:blip>
          <a:srcRect/>
          <a:stretch/>
        </p:blipFill>
        <p:spPr>
          <a:xfrm>
            <a:off x="76200" y="5029200"/>
            <a:ext cx="2619375" cy="1743075"/>
          </a:xfrm>
          <a:prstGeom prst="rect">
            <a:avLst/>
          </a:prstGeom>
          <a:noFill/>
          <a:ln>
            <a:noFill/>
          </a:ln>
        </p:spPr>
      </p:pic>
      <p:pic>
        <p:nvPicPr>
          <p:cNvPr id="463" name="Google Shape;463;p59"/>
          <p:cNvPicPr preferRelativeResize="0"/>
          <p:nvPr/>
        </p:nvPicPr>
        <p:blipFill rotWithShape="1">
          <a:blip r:embed="rId12">
            <a:alphaModFix/>
          </a:blip>
          <a:srcRect/>
          <a:stretch/>
        </p:blipFill>
        <p:spPr>
          <a:xfrm>
            <a:off x="2803353" y="5030111"/>
            <a:ext cx="3074995" cy="172199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0"/>
          <p:cNvSpPr txBox="1">
            <a:spLocks noGrp="1"/>
          </p:cNvSpPr>
          <p:nvPr>
            <p:ph type="body" idx="1"/>
          </p:nvPr>
        </p:nvSpPr>
        <p:spPr>
          <a:xfrm>
            <a:off x="304800" y="8382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600"/>
              <a:buNone/>
            </a:pPr>
            <a:r>
              <a:rPr lang="en-US" sz="2400" b="1">
                <a:solidFill>
                  <a:srgbClr val="002060"/>
                </a:solidFill>
                <a:latin typeface="Calibri"/>
                <a:ea typeface="Calibri"/>
                <a:cs typeface="Calibri"/>
                <a:sym typeface="Calibri"/>
              </a:rPr>
              <a:t>Military Competency Crosswalks</a:t>
            </a:r>
            <a:endParaRPr sz="2000">
              <a:solidFill>
                <a:srgbClr val="C00000"/>
              </a:solidFill>
              <a:latin typeface="Calibri"/>
              <a:ea typeface="Calibri"/>
              <a:cs typeface="Calibri"/>
              <a:sym typeface="Calibri"/>
            </a:endParaRPr>
          </a:p>
          <a:p>
            <a:pPr marL="628650" lvl="0" indent="-342900" algn="l" rtl="0">
              <a:lnSpc>
                <a:spcPct val="100000"/>
              </a:lnSpc>
              <a:spcBef>
                <a:spcPts val="560"/>
              </a:spcBef>
              <a:spcAft>
                <a:spcPts val="0"/>
              </a:spcAft>
              <a:buSzPts val="2000"/>
              <a:buChar char="•"/>
            </a:pPr>
            <a:r>
              <a:rPr lang="en-US" sz="2000">
                <a:latin typeface="Calibri"/>
                <a:ea typeface="Calibri"/>
                <a:cs typeface="Calibri"/>
                <a:sym typeface="Calibri"/>
              </a:rPr>
              <a:t>ACE </a:t>
            </a:r>
            <a:r>
              <a:rPr lang="en-US" sz="2000" u="sng">
                <a:solidFill>
                  <a:schemeClr val="hlink"/>
                </a:solidFill>
                <a:latin typeface="Calibri"/>
                <a:ea typeface="Calibri"/>
                <a:cs typeface="Calibri"/>
                <a:sym typeface="Calibri"/>
                <a:hlinkClick r:id="rId3"/>
              </a:rPr>
              <a:t>Military Guide</a:t>
            </a:r>
            <a:r>
              <a:rPr lang="en-US" sz="2000">
                <a:latin typeface="Calibri"/>
                <a:ea typeface="Calibri"/>
                <a:cs typeface="Calibri"/>
                <a:sym typeface="Calibri"/>
              </a:rPr>
              <a:t> </a:t>
            </a:r>
            <a:endParaRPr/>
          </a:p>
          <a:p>
            <a:pPr marL="1028700" lvl="1" indent="-342900" algn="l" rtl="0">
              <a:lnSpc>
                <a:spcPct val="100000"/>
              </a:lnSpc>
              <a:spcBef>
                <a:spcPts val="560"/>
              </a:spcBef>
              <a:spcAft>
                <a:spcPts val="0"/>
              </a:spcAft>
              <a:buSzPts val="1600"/>
              <a:buChar char="•"/>
            </a:pPr>
            <a:r>
              <a:rPr lang="en-US" sz="1600">
                <a:latin typeface="Calibri"/>
                <a:ea typeface="Calibri"/>
                <a:cs typeface="Calibri"/>
                <a:sym typeface="Calibri"/>
              </a:rPr>
              <a:t>This interactive database shows credit recommendations for courses and occupations offered by all branches of the military that have been evaluated by ACE since 1954. </a:t>
            </a:r>
            <a:endParaRPr/>
          </a:p>
          <a:p>
            <a:pPr marL="628650" lvl="0" indent="-342900" algn="l" rtl="0">
              <a:lnSpc>
                <a:spcPct val="100000"/>
              </a:lnSpc>
              <a:spcBef>
                <a:spcPts val="560"/>
              </a:spcBef>
              <a:spcAft>
                <a:spcPts val="0"/>
              </a:spcAft>
              <a:buSzPts val="2000"/>
              <a:buChar char="•"/>
            </a:pPr>
            <a:r>
              <a:rPr lang="en-US" sz="2000">
                <a:latin typeface="Calibri"/>
                <a:ea typeface="Calibri"/>
                <a:cs typeface="Calibri"/>
                <a:sym typeface="Calibri"/>
              </a:rPr>
              <a:t>MCMC </a:t>
            </a:r>
            <a:r>
              <a:rPr lang="en-US" sz="2000" u="sng">
                <a:solidFill>
                  <a:schemeClr val="hlink"/>
                </a:solidFill>
                <a:latin typeface="Calibri"/>
                <a:ea typeface="Calibri"/>
                <a:cs typeface="Calibri"/>
                <a:sym typeface="Calibri"/>
                <a:hlinkClick r:id="rId4"/>
              </a:rPr>
              <a:t>bridge program inventory </a:t>
            </a:r>
            <a:r>
              <a:rPr lang="en-US" sz="2000">
                <a:latin typeface="Calibri"/>
                <a:ea typeface="Calibri"/>
                <a:cs typeface="Calibri"/>
                <a:sym typeface="Calibri"/>
              </a:rPr>
              <a:t> </a:t>
            </a:r>
            <a:endParaRPr/>
          </a:p>
          <a:p>
            <a:pPr marL="1028700" lvl="1" indent="-342900" algn="l" rtl="0">
              <a:lnSpc>
                <a:spcPct val="100000"/>
              </a:lnSpc>
              <a:spcBef>
                <a:spcPts val="560"/>
              </a:spcBef>
              <a:spcAft>
                <a:spcPts val="0"/>
              </a:spcAft>
              <a:buSzPts val="1600"/>
              <a:buChar char="•"/>
            </a:pPr>
            <a:r>
              <a:rPr lang="en-US" sz="1600">
                <a:latin typeface="Calibri"/>
                <a:ea typeface="Calibri"/>
                <a:cs typeface="Calibri"/>
                <a:sym typeface="Calibri"/>
              </a:rPr>
              <a:t>This spreadsheet shows examples from institutions in the 13 Multi-State Collaborative on Military Credit states where credit is awarded (usually in block) toward programs that align with particular Military Occupational Specialty (MOS)</a:t>
            </a:r>
            <a:endParaRPr/>
          </a:p>
          <a:p>
            <a:pPr marL="628650" lvl="0" indent="-342900" algn="l" rtl="0">
              <a:lnSpc>
                <a:spcPct val="100000"/>
              </a:lnSpc>
              <a:spcBef>
                <a:spcPts val="560"/>
              </a:spcBef>
              <a:spcAft>
                <a:spcPts val="0"/>
              </a:spcAft>
              <a:buSzPts val="2000"/>
              <a:buChar char="•"/>
            </a:pPr>
            <a:r>
              <a:rPr lang="en-US" sz="2000" u="sng">
                <a:solidFill>
                  <a:schemeClr val="hlink"/>
                </a:solidFill>
                <a:latin typeface="Calibri"/>
                <a:ea typeface="Calibri"/>
                <a:cs typeface="Calibri"/>
                <a:sym typeface="Calibri"/>
                <a:hlinkClick r:id="rId5"/>
              </a:rPr>
              <a:t>MN VETS</a:t>
            </a:r>
            <a:r>
              <a:rPr lang="en-US" sz="2000">
                <a:latin typeface="Calibri"/>
                <a:ea typeface="Calibri"/>
                <a:cs typeface="Calibri"/>
                <a:sym typeface="Calibri"/>
              </a:rPr>
              <a:t> database </a:t>
            </a:r>
            <a:endParaRPr/>
          </a:p>
          <a:p>
            <a:pPr marL="1028700" lvl="1" indent="-342900" algn="l" rtl="0">
              <a:lnSpc>
                <a:spcPct val="100000"/>
              </a:lnSpc>
              <a:spcBef>
                <a:spcPts val="560"/>
              </a:spcBef>
              <a:spcAft>
                <a:spcPts val="0"/>
              </a:spcAft>
              <a:buSzPts val="1600"/>
              <a:buChar char="•"/>
            </a:pPr>
            <a:r>
              <a:rPr lang="en-US" sz="1600">
                <a:latin typeface="Calibri"/>
                <a:ea typeface="Calibri"/>
                <a:cs typeface="Calibri"/>
                <a:sym typeface="Calibri"/>
              </a:rPr>
              <a:t>Query to see what credit awards are offered in the MN system for particular MOSs </a:t>
            </a:r>
            <a:endParaRPr/>
          </a:p>
          <a:p>
            <a:pPr marL="628650" lvl="0" indent="-342900" algn="l" rtl="0">
              <a:lnSpc>
                <a:spcPct val="100000"/>
              </a:lnSpc>
              <a:spcBef>
                <a:spcPts val="560"/>
              </a:spcBef>
              <a:spcAft>
                <a:spcPts val="0"/>
              </a:spcAft>
              <a:buSzPts val="2000"/>
              <a:buChar char="•"/>
            </a:pPr>
            <a:r>
              <a:rPr lang="en-US" sz="2000">
                <a:solidFill>
                  <a:srgbClr val="000000"/>
                </a:solidFill>
                <a:latin typeface="Calibri"/>
                <a:ea typeface="Calibri"/>
                <a:cs typeface="Calibri"/>
                <a:sym typeface="Calibri"/>
              </a:rPr>
              <a:t>Armed Forces Credentialing Opportunities On-Line (COOL)</a:t>
            </a:r>
            <a:endParaRPr/>
          </a:p>
          <a:p>
            <a:pPr marL="1028700" lvl="1" indent="-342900" algn="l" rtl="0">
              <a:lnSpc>
                <a:spcPct val="100000"/>
              </a:lnSpc>
              <a:spcBef>
                <a:spcPts val="560"/>
              </a:spcBef>
              <a:spcAft>
                <a:spcPts val="0"/>
              </a:spcAft>
              <a:buSzPts val="1800"/>
              <a:buChar char="•"/>
            </a:pPr>
            <a:r>
              <a:rPr lang="en-US" sz="1800">
                <a:solidFill>
                  <a:srgbClr val="000000"/>
                </a:solidFill>
                <a:latin typeface="Calibri"/>
                <a:ea typeface="Calibri"/>
                <a:cs typeface="Calibri"/>
                <a:sym typeface="Calibri"/>
              </a:rPr>
              <a:t>Air Force COOL</a:t>
            </a:r>
            <a:endParaRPr/>
          </a:p>
          <a:p>
            <a:pPr marL="1028700" lvl="1" indent="-342900" algn="l" rtl="0">
              <a:lnSpc>
                <a:spcPct val="100000"/>
              </a:lnSpc>
              <a:spcBef>
                <a:spcPts val="560"/>
              </a:spcBef>
              <a:spcAft>
                <a:spcPts val="0"/>
              </a:spcAft>
              <a:buSzPts val="1800"/>
              <a:buChar char="•"/>
            </a:pPr>
            <a:r>
              <a:rPr lang="en-US" sz="1800">
                <a:solidFill>
                  <a:srgbClr val="000000"/>
                </a:solidFill>
                <a:latin typeface="Calibri"/>
                <a:ea typeface="Calibri"/>
                <a:cs typeface="Calibri"/>
                <a:sym typeface="Calibri"/>
              </a:rPr>
              <a:t>Army COOL</a:t>
            </a:r>
            <a:endParaRPr sz="1800">
              <a:solidFill>
                <a:srgbClr val="000000"/>
              </a:solidFill>
              <a:latin typeface="Calibri"/>
              <a:ea typeface="Calibri"/>
              <a:cs typeface="Calibri"/>
              <a:sym typeface="Calibri"/>
            </a:endParaRPr>
          </a:p>
          <a:p>
            <a:pPr marL="1028700" lvl="1" indent="-342900" algn="l" rtl="0">
              <a:lnSpc>
                <a:spcPct val="100000"/>
              </a:lnSpc>
              <a:spcBef>
                <a:spcPts val="560"/>
              </a:spcBef>
              <a:spcAft>
                <a:spcPts val="0"/>
              </a:spcAft>
              <a:buSzPts val="1800"/>
              <a:buChar char="•"/>
            </a:pPr>
            <a:r>
              <a:rPr lang="en-US" sz="1800" u="sng">
                <a:solidFill>
                  <a:schemeClr val="hlink"/>
                </a:solidFill>
                <a:latin typeface="Calibri"/>
                <a:ea typeface="Calibri"/>
                <a:cs typeface="Calibri"/>
                <a:sym typeface="Calibri"/>
                <a:hlinkClick r:id="rId6"/>
              </a:rPr>
              <a:t>Marine Corps COOL</a:t>
            </a:r>
            <a:endParaRPr sz="1800">
              <a:solidFill>
                <a:srgbClr val="000000"/>
              </a:solidFill>
              <a:latin typeface="Calibri"/>
              <a:ea typeface="Calibri"/>
              <a:cs typeface="Calibri"/>
              <a:sym typeface="Calibri"/>
            </a:endParaRPr>
          </a:p>
          <a:p>
            <a:pPr marL="1028700" lvl="1" indent="-342900" algn="l" rtl="0">
              <a:lnSpc>
                <a:spcPct val="100000"/>
              </a:lnSpc>
              <a:spcBef>
                <a:spcPts val="560"/>
              </a:spcBef>
              <a:spcAft>
                <a:spcPts val="0"/>
              </a:spcAft>
              <a:buSzPts val="1800"/>
              <a:buChar char="•"/>
            </a:pPr>
            <a:r>
              <a:rPr lang="en-US" sz="1800" u="sng">
                <a:solidFill>
                  <a:schemeClr val="hlink"/>
                </a:solidFill>
                <a:latin typeface="Calibri"/>
                <a:ea typeface="Calibri"/>
                <a:cs typeface="Calibri"/>
                <a:sym typeface="Calibri"/>
                <a:hlinkClick r:id="rId7"/>
              </a:rPr>
              <a:t>Navy COOL</a:t>
            </a:r>
            <a:endParaRPr sz="1800">
              <a:solidFill>
                <a:srgbClr val="000000"/>
              </a:solidFill>
              <a:latin typeface="Calibri"/>
              <a:ea typeface="Calibri"/>
              <a:cs typeface="Calibri"/>
              <a:sym typeface="Calibri"/>
            </a:endParaRPr>
          </a:p>
          <a:p>
            <a:pPr marL="685800" lvl="1" indent="0" algn="l" rtl="0">
              <a:lnSpc>
                <a:spcPct val="100000"/>
              </a:lnSpc>
              <a:spcBef>
                <a:spcPts val="560"/>
              </a:spcBef>
              <a:spcAft>
                <a:spcPts val="0"/>
              </a:spcAft>
              <a:buSzPts val="1600"/>
              <a:buNone/>
            </a:pPr>
            <a:endParaRPr sz="1600">
              <a:latin typeface="Calibri"/>
              <a:ea typeface="Calibri"/>
              <a:cs typeface="Calibri"/>
              <a:sym typeface="Calibri"/>
            </a:endParaRPr>
          </a:p>
          <a:p>
            <a:pPr marL="685800" lvl="1" indent="0" algn="l" rtl="0">
              <a:lnSpc>
                <a:spcPct val="100000"/>
              </a:lnSpc>
              <a:spcBef>
                <a:spcPts val="560"/>
              </a:spcBef>
              <a:spcAft>
                <a:spcPts val="0"/>
              </a:spcAft>
              <a:buSzPts val="1400"/>
              <a:buNone/>
            </a:pPr>
            <a:endParaRPr sz="1400">
              <a:latin typeface="Calibri"/>
              <a:ea typeface="Calibri"/>
              <a:cs typeface="Calibri"/>
              <a:sym typeface="Calibri"/>
            </a:endParaRPr>
          </a:p>
          <a:p>
            <a:pPr marL="0" lvl="0" indent="0" algn="l" rtl="0">
              <a:lnSpc>
                <a:spcPct val="110000"/>
              </a:lnSpc>
              <a:spcBef>
                <a:spcPts val="0"/>
              </a:spcBef>
              <a:spcAft>
                <a:spcPts val="0"/>
              </a:spcAft>
              <a:buClr>
                <a:srgbClr val="17375E"/>
              </a:buClr>
              <a:buSzPts val="600"/>
              <a:buNone/>
            </a:pPr>
            <a:endParaRPr sz="2400" b="1">
              <a:solidFill>
                <a:srgbClr val="00206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1"/>
          <p:cNvSpPr txBox="1">
            <a:spLocks noGrp="1"/>
          </p:cNvSpPr>
          <p:nvPr>
            <p:ph type="body" idx="1"/>
          </p:nvPr>
        </p:nvSpPr>
        <p:spPr>
          <a:xfrm>
            <a:off x="304800" y="7620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500"/>
              <a:buNone/>
            </a:pPr>
            <a:r>
              <a:rPr lang="en-US" sz="2000">
                <a:solidFill>
                  <a:srgbClr val="000000"/>
                </a:solidFill>
                <a:latin typeface="Calibri"/>
                <a:ea typeface="Calibri"/>
                <a:cs typeface="Calibri"/>
                <a:sym typeface="Calibri"/>
              </a:rPr>
              <a:t>Archived </a:t>
            </a:r>
            <a:r>
              <a:rPr lang="en-US" sz="2000" u="sng">
                <a:solidFill>
                  <a:schemeClr val="hlink"/>
                </a:solidFill>
                <a:latin typeface="Calibri"/>
                <a:ea typeface="Calibri"/>
                <a:cs typeface="Calibri"/>
                <a:sym typeface="Calibri"/>
                <a:hlinkClick r:id="rId3"/>
              </a:rPr>
              <a:t>MI-litary Equivalency Project </a:t>
            </a:r>
            <a:r>
              <a:rPr lang="en-US" sz="2000">
                <a:solidFill>
                  <a:srgbClr val="000000"/>
                </a:solidFill>
                <a:latin typeface="Calibri"/>
                <a:ea typeface="Calibri"/>
                <a:cs typeface="Calibri"/>
                <a:sym typeface="Calibri"/>
              </a:rPr>
              <a:t>materials. Highlighted resources:</a:t>
            </a:r>
            <a:endParaRPr/>
          </a:p>
          <a:p>
            <a:pPr marL="628650" lvl="0" indent="-342900" algn="l" rtl="0">
              <a:lnSpc>
                <a:spcPct val="100000"/>
              </a:lnSpc>
              <a:spcBef>
                <a:spcPts val="640"/>
              </a:spcBef>
              <a:spcAft>
                <a:spcPts val="0"/>
              </a:spcAft>
              <a:buSzPts val="1600"/>
              <a:buChar char="•"/>
            </a:pPr>
            <a:r>
              <a:rPr lang="en-US" sz="1600" i="1"/>
              <a:t>Building Campus Strategy for the MI-litary Equivalency Project</a:t>
            </a:r>
            <a:r>
              <a:rPr lang="en-US" sz="1600"/>
              <a:t>.  </a:t>
            </a:r>
            <a:r>
              <a:rPr lang="en-US" sz="1600" u="sng">
                <a:solidFill>
                  <a:schemeClr val="hlink"/>
                </a:solidFill>
                <a:hlinkClick r:id="rId4"/>
              </a:rPr>
              <a:t>Click here</a:t>
            </a:r>
            <a:r>
              <a:rPr lang="en-US" sz="1600"/>
              <a:t> for web recording.</a:t>
            </a:r>
            <a:endParaRPr/>
          </a:p>
          <a:p>
            <a:pPr marL="628650" lvl="0" indent="-342900" algn="l" rtl="0">
              <a:lnSpc>
                <a:spcPct val="100000"/>
              </a:lnSpc>
              <a:spcBef>
                <a:spcPts val="640"/>
              </a:spcBef>
              <a:spcAft>
                <a:spcPts val="0"/>
              </a:spcAft>
              <a:buSzPts val="1600"/>
              <a:buChar char="•"/>
            </a:pPr>
            <a:r>
              <a:rPr lang="en-US" sz="1600" i="1"/>
              <a:t>The ACE Review Process- Insights from MI Faculty. </a:t>
            </a:r>
            <a:r>
              <a:rPr lang="en-US" sz="1600" u="sng">
                <a:solidFill>
                  <a:schemeClr val="hlink"/>
                </a:solidFill>
                <a:hlinkClick r:id="rId5"/>
              </a:rPr>
              <a:t>Click here </a:t>
            </a:r>
            <a:r>
              <a:rPr lang="en-US" sz="1600"/>
              <a:t>to access the event recording </a:t>
            </a:r>
            <a:r>
              <a:rPr lang="en-US" sz="1400"/>
              <a:t>(please note: You </a:t>
            </a:r>
            <a:r>
              <a:rPr lang="en-US" sz="1400" u="sng"/>
              <a:t>may</a:t>
            </a:r>
            <a:r>
              <a:rPr lang="en-US" sz="1400"/>
              <a:t> be given the option to select “Playback” or “Download.”  Playback will allow you to stream the recording, while download will allow you to download the recording. If selecting the “playback” option, you must allow Cisco WebEx access to your computer. If selecting the “download” option, you must download the WebEx ARF player as prompted.)</a:t>
            </a:r>
            <a:endParaRPr/>
          </a:p>
          <a:p>
            <a:pPr marL="628650" lvl="0" indent="-342900" algn="l" rtl="0">
              <a:lnSpc>
                <a:spcPct val="100000"/>
              </a:lnSpc>
              <a:spcBef>
                <a:spcPts val="640"/>
              </a:spcBef>
              <a:spcAft>
                <a:spcPts val="0"/>
              </a:spcAft>
              <a:buSzPts val="1600"/>
              <a:buChar char="•"/>
            </a:pPr>
            <a:r>
              <a:rPr lang="en-US" sz="1600" i="1"/>
              <a:t>MI-litary Equivalency Project Campus Planning Seminar</a:t>
            </a:r>
            <a:r>
              <a:rPr lang="en-US" sz="1600"/>
              <a:t>, featuring Dr. Patricia Brewer,</a:t>
            </a:r>
            <a:r>
              <a:rPr lang="en-US" sz="1600" b="1"/>
              <a:t> </a:t>
            </a:r>
            <a:r>
              <a:rPr lang="en-US" sz="1600"/>
              <a:t>Midwest Regional Liaison, Center for Education Attainment and Innovation, American Council on Education. </a:t>
            </a:r>
            <a:r>
              <a:rPr lang="en-US" sz="1600" u="sng">
                <a:solidFill>
                  <a:schemeClr val="hlink"/>
                </a:solidFill>
                <a:hlinkClick r:id="rId6"/>
              </a:rPr>
              <a:t>Click here</a:t>
            </a:r>
            <a:r>
              <a:rPr lang="en-US" sz="1600"/>
              <a:t> to access the slide deck used during this program. Click the links below to access the handouts from the Seminar: </a:t>
            </a:r>
            <a:r>
              <a:rPr lang="en-US" sz="1600" u="sng">
                <a:solidFill>
                  <a:schemeClr val="hlink"/>
                </a:solidFill>
                <a:hlinkClick r:id="rId7"/>
              </a:rPr>
              <a:t>MEP Seminar Agenda</a:t>
            </a:r>
            <a:endParaRPr sz="1600"/>
          </a:p>
          <a:p>
            <a:pPr marL="1028700" lvl="1" indent="-342900" algn="l" rtl="0">
              <a:lnSpc>
                <a:spcPct val="100000"/>
              </a:lnSpc>
              <a:spcBef>
                <a:spcPts val="560"/>
              </a:spcBef>
              <a:spcAft>
                <a:spcPts val="0"/>
              </a:spcAft>
              <a:buSzPts val="1400"/>
              <a:buChar char="•"/>
            </a:pPr>
            <a:r>
              <a:rPr lang="en-US" sz="1400" u="sng">
                <a:solidFill>
                  <a:schemeClr val="hlink"/>
                </a:solidFill>
                <a:hlinkClick r:id="rId8"/>
              </a:rPr>
              <a:t>Credit-for-Prior-Learning-Infograp</a:t>
            </a:r>
            <a:endParaRPr sz="1400"/>
          </a:p>
          <a:p>
            <a:pPr marL="1028700" lvl="1" indent="-342900" algn="l" rtl="0">
              <a:lnSpc>
                <a:spcPct val="100000"/>
              </a:lnSpc>
              <a:spcBef>
                <a:spcPts val="560"/>
              </a:spcBef>
              <a:spcAft>
                <a:spcPts val="0"/>
              </a:spcAft>
              <a:buSzPts val="1400"/>
              <a:buChar char="•"/>
            </a:pPr>
            <a:r>
              <a:rPr lang="en-US" sz="1400" u="sng">
                <a:solidFill>
                  <a:schemeClr val="hlink"/>
                </a:solidFill>
                <a:hlinkClick r:id="rId9"/>
              </a:rPr>
              <a:t>ACE_CorrespondingExhibit</a:t>
            </a:r>
            <a:endParaRPr sz="1400"/>
          </a:p>
          <a:p>
            <a:pPr marL="1028700" lvl="1" indent="-342900" algn="l" rtl="0">
              <a:lnSpc>
                <a:spcPct val="100000"/>
              </a:lnSpc>
              <a:spcBef>
                <a:spcPts val="560"/>
              </a:spcBef>
              <a:spcAft>
                <a:spcPts val="0"/>
              </a:spcAft>
              <a:buSzPts val="1400"/>
              <a:buChar char="•"/>
            </a:pPr>
            <a:r>
              <a:rPr lang="en-US" sz="1400" u="sng">
                <a:solidFill>
                  <a:schemeClr val="hlink"/>
                </a:solidFill>
                <a:hlinkClick r:id="rId10"/>
              </a:rPr>
              <a:t>Coast-Guard-Sample-JST (1)</a:t>
            </a:r>
            <a:endParaRPr sz="1400"/>
          </a:p>
          <a:p>
            <a:pPr marL="1028700" lvl="1" indent="-342900" algn="l" rtl="0">
              <a:lnSpc>
                <a:spcPct val="100000"/>
              </a:lnSpc>
              <a:spcBef>
                <a:spcPts val="560"/>
              </a:spcBef>
              <a:spcAft>
                <a:spcPts val="0"/>
              </a:spcAft>
              <a:buSzPts val="1400"/>
              <a:buChar char="•"/>
            </a:pPr>
            <a:r>
              <a:rPr lang="en-US" sz="1400" u="sng">
                <a:solidFill>
                  <a:schemeClr val="hlink"/>
                </a:solidFill>
                <a:hlinkClick r:id="rId11"/>
              </a:rPr>
              <a:t>MEP Campus Planning Guide</a:t>
            </a:r>
            <a:endParaRPr sz="1400" u="sng"/>
          </a:p>
          <a:p>
            <a:pPr marL="628650" lvl="0" indent="-342900" algn="l" rtl="0">
              <a:lnSpc>
                <a:spcPct val="100000"/>
              </a:lnSpc>
              <a:spcBef>
                <a:spcPts val="640"/>
              </a:spcBef>
              <a:spcAft>
                <a:spcPts val="0"/>
              </a:spcAft>
              <a:buSzPts val="1600"/>
              <a:buChar char="•"/>
            </a:pPr>
            <a:r>
              <a:rPr lang="en-US" sz="1600" i="1"/>
              <a:t>Pre-Conference Program: Military Credit Mapping Summit.</a:t>
            </a:r>
            <a:r>
              <a:rPr lang="en-US" sz="1600" b="1" i="1"/>
              <a:t> </a:t>
            </a:r>
            <a:r>
              <a:rPr lang="en-US" sz="1600"/>
              <a:t>Click </a:t>
            </a:r>
            <a:r>
              <a:rPr lang="en-US" sz="1600" u="sng">
                <a:solidFill>
                  <a:schemeClr val="hlink"/>
                </a:solidFill>
                <a:hlinkClick r:id="rId12"/>
              </a:rPr>
              <a:t>here</a:t>
            </a:r>
            <a:r>
              <a:rPr lang="en-US" sz="1600" u="sng"/>
              <a:t> </a:t>
            </a:r>
            <a:r>
              <a:rPr lang="en-US" sz="1600"/>
              <a:t>to review the agenda for this program. This </a:t>
            </a:r>
            <a:r>
              <a:rPr lang="en-US" sz="1600" u="sng">
                <a:solidFill>
                  <a:schemeClr val="hlink"/>
                </a:solidFill>
                <a:hlinkClick r:id="rId13"/>
              </a:rPr>
              <a:t>slide deck</a:t>
            </a:r>
            <a:r>
              <a:rPr lang="en-US" sz="1600"/>
              <a:t> incorporates the following presentations: </a:t>
            </a:r>
            <a:r>
              <a:rPr lang="en-US" sz="1400" i="1"/>
              <a:t>American Council on Education (ACE) Translation Exercise; ACE Deep Dive – Faculty Review, JST credit, Exploration of ACE Tools (Breakout session),</a:t>
            </a:r>
            <a:r>
              <a:rPr lang="en-US" sz="1400" b="1"/>
              <a:t> </a:t>
            </a:r>
            <a:r>
              <a:rPr lang="en-US" sz="1400"/>
              <a:t>Dr. Patricia Brewer, Midwest Regional Liaison, Center for Education Attainment &amp; Innovation, American Council on Education; Dr. Lisa Ferris-McCann, Associate Director, Military Programs, American Council on Education</a:t>
            </a:r>
            <a:endParaRPr/>
          </a:p>
          <a:p>
            <a:pPr marL="628650" lvl="0" indent="-241300" algn="l" rtl="0">
              <a:lnSpc>
                <a:spcPct val="100000"/>
              </a:lnSpc>
              <a:spcBef>
                <a:spcPts val="640"/>
              </a:spcBef>
              <a:spcAft>
                <a:spcPts val="0"/>
              </a:spcAft>
              <a:buSzPts val="1600"/>
              <a:buNone/>
            </a:pPr>
            <a:endParaRPr sz="1600">
              <a:solidFill>
                <a:srgbClr val="000000"/>
              </a:solidFill>
              <a:latin typeface="Calibri"/>
              <a:ea typeface="Calibri"/>
              <a:cs typeface="Calibri"/>
              <a:sym typeface="Calibri"/>
            </a:endParaRPr>
          </a:p>
          <a:p>
            <a:pPr marL="0" lvl="0" indent="0" algn="l" rtl="0">
              <a:lnSpc>
                <a:spcPct val="110000"/>
              </a:lnSpc>
              <a:spcBef>
                <a:spcPts val="0"/>
              </a:spcBef>
              <a:spcAft>
                <a:spcPts val="0"/>
              </a:spcAft>
              <a:buClr>
                <a:srgbClr val="17375E"/>
              </a:buClr>
              <a:buSzPts val="500"/>
              <a:buNone/>
            </a:pPr>
            <a:endParaRPr sz="200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2"/>
          <p:cNvSpPr txBox="1">
            <a:spLocks noGrp="1"/>
          </p:cNvSpPr>
          <p:nvPr>
            <p:ph type="body" idx="1"/>
          </p:nvPr>
        </p:nvSpPr>
        <p:spPr>
          <a:xfrm>
            <a:off x="304800" y="9144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17375E"/>
              </a:buClr>
              <a:buSzPts val="600"/>
              <a:buNone/>
            </a:pPr>
            <a:r>
              <a:rPr lang="en-US" sz="2400">
                <a:solidFill>
                  <a:srgbClr val="002060"/>
                </a:solidFill>
                <a:latin typeface="Calibri"/>
                <a:ea typeface="Calibri"/>
                <a:cs typeface="Calibri"/>
                <a:sym typeface="Calibri"/>
              </a:rPr>
              <a:t>Michigan’s</a:t>
            </a:r>
            <a:r>
              <a:rPr lang="en-US" sz="2000">
                <a:solidFill>
                  <a:srgbClr val="000000"/>
                </a:solidFill>
                <a:latin typeface="Calibri"/>
                <a:ea typeface="Calibri"/>
                <a:cs typeface="Calibri"/>
                <a:sym typeface="Calibri"/>
              </a:rPr>
              <a:t> </a:t>
            </a:r>
            <a:r>
              <a:rPr lang="en-US" sz="2400" u="sng">
                <a:solidFill>
                  <a:schemeClr val="hlink"/>
                </a:solidFill>
                <a:latin typeface="Calibri"/>
                <a:ea typeface="Calibri"/>
                <a:cs typeface="Calibri"/>
                <a:sym typeface="Calibri"/>
                <a:hlinkClick r:id="rId3"/>
              </a:rPr>
              <a:t>digital resource repository </a:t>
            </a:r>
            <a:r>
              <a:rPr lang="en-US" sz="2400">
                <a:solidFill>
                  <a:srgbClr val="000000"/>
                </a:solidFill>
                <a:latin typeface="Calibri"/>
                <a:ea typeface="Calibri"/>
                <a:cs typeface="Calibri"/>
                <a:sym typeface="Calibri"/>
              </a:rPr>
              <a:t>recommended for campus use in developing direct credit maps. Highlighted resources:</a:t>
            </a:r>
            <a:endParaRPr/>
          </a:p>
          <a:p>
            <a:pPr marL="1028700" lvl="1" indent="-342900" algn="l" rtl="0">
              <a:lnSpc>
                <a:spcPct val="100000"/>
              </a:lnSpc>
              <a:spcBef>
                <a:spcPts val="560"/>
              </a:spcBef>
              <a:spcAft>
                <a:spcPts val="0"/>
              </a:spcAft>
              <a:buClr>
                <a:srgbClr val="000000"/>
              </a:buClr>
              <a:buSzPts val="1600"/>
              <a:buChar char="•"/>
            </a:pPr>
            <a:r>
              <a:rPr lang="en-US" sz="1600"/>
              <a:t>American Council on Education (ACE) Handouts</a:t>
            </a:r>
            <a:endParaRPr/>
          </a:p>
          <a:p>
            <a:pPr marL="1085850" lvl="2" indent="0" algn="l" rtl="0">
              <a:lnSpc>
                <a:spcPct val="100000"/>
              </a:lnSpc>
              <a:spcBef>
                <a:spcPts val="480"/>
              </a:spcBef>
              <a:spcAft>
                <a:spcPts val="0"/>
              </a:spcAft>
              <a:buClr>
                <a:srgbClr val="000000"/>
              </a:buClr>
              <a:buSzPts val="1400"/>
              <a:buNone/>
            </a:pPr>
            <a:r>
              <a:rPr lang="en-US" sz="1400" u="sng">
                <a:solidFill>
                  <a:schemeClr val="hlink"/>
                </a:solidFill>
                <a:hlinkClick r:id="rId4"/>
              </a:rPr>
              <a:t>MI_Sept2017_Mapping_Prework_Resources (003)</a:t>
            </a:r>
            <a:endParaRPr sz="1400"/>
          </a:p>
          <a:p>
            <a:pPr marL="1085850" lvl="2" indent="0" algn="l" rtl="0">
              <a:lnSpc>
                <a:spcPct val="100000"/>
              </a:lnSpc>
              <a:spcBef>
                <a:spcPts val="480"/>
              </a:spcBef>
              <a:spcAft>
                <a:spcPts val="0"/>
              </a:spcAft>
              <a:buClr>
                <a:srgbClr val="000000"/>
              </a:buClr>
              <a:buSzPts val="1400"/>
              <a:buNone/>
            </a:pPr>
            <a:r>
              <a:rPr lang="en-US" sz="1400" u="sng">
                <a:solidFill>
                  <a:schemeClr val="hlink"/>
                </a:solidFill>
                <a:hlinkClick r:id="rId5"/>
              </a:rPr>
              <a:t>Mapping ACE Military Credit Recom.</a:t>
            </a:r>
            <a:endParaRPr sz="1400"/>
          </a:p>
          <a:p>
            <a:pPr marL="1085850" lvl="2" indent="0" algn="l" rtl="0">
              <a:lnSpc>
                <a:spcPct val="100000"/>
              </a:lnSpc>
              <a:spcBef>
                <a:spcPts val="480"/>
              </a:spcBef>
              <a:spcAft>
                <a:spcPts val="0"/>
              </a:spcAft>
              <a:buClr>
                <a:srgbClr val="000000"/>
              </a:buClr>
              <a:buSzPts val="1400"/>
              <a:buNone/>
            </a:pPr>
            <a:r>
              <a:rPr lang="en-US" sz="1400" u="sng">
                <a:solidFill>
                  <a:schemeClr val="hlink"/>
                </a:solidFill>
                <a:hlinkClick r:id="rId6"/>
              </a:rPr>
              <a:t>ACETerms and Definitions(16Jan15)</a:t>
            </a:r>
            <a:endParaRPr sz="1400"/>
          </a:p>
          <a:p>
            <a:pPr marL="1085850" lvl="2" indent="0" algn="l" rtl="0">
              <a:lnSpc>
                <a:spcPct val="100000"/>
              </a:lnSpc>
              <a:spcBef>
                <a:spcPts val="480"/>
              </a:spcBef>
              <a:spcAft>
                <a:spcPts val="0"/>
              </a:spcAft>
              <a:buClr>
                <a:srgbClr val="000000"/>
              </a:buClr>
              <a:buSzPts val="1400"/>
              <a:buNone/>
            </a:pPr>
            <a:r>
              <a:rPr lang="en-US" sz="1400" u="sng">
                <a:solidFill>
                  <a:schemeClr val="hlink"/>
                </a:solidFill>
                <a:hlinkClick r:id="rId7"/>
              </a:rPr>
              <a:t>Skill Level Pay Grade and Rank Def.</a:t>
            </a:r>
            <a:endParaRPr sz="1400"/>
          </a:p>
          <a:p>
            <a:pPr marL="1028700" lvl="1" indent="-342900" algn="l" rtl="0">
              <a:lnSpc>
                <a:spcPct val="100000"/>
              </a:lnSpc>
              <a:spcBef>
                <a:spcPts val="560"/>
              </a:spcBef>
              <a:spcAft>
                <a:spcPts val="0"/>
              </a:spcAft>
              <a:buClr>
                <a:srgbClr val="000000"/>
              </a:buClr>
              <a:buSzPts val="1600"/>
              <a:buChar char="•"/>
            </a:pPr>
            <a:r>
              <a:rPr lang="en-US" sz="1600"/>
              <a:t>Ivy Tech Community College of Indiana </a:t>
            </a:r>
            <a:r>
              <a:rPr lang="en-US" sz="1600" u="sng">
                <a:solidFill>
                  <a:schemeClr val="hlink"/>
                </a:solidFill>
                <a:hlinkClick r:id="rId8"/>
              </a:rPr>
              <a:t>Military Training and Certification Crosswalk</a:t>
            </a:r>
            <a:endParaRPr sz="1600"/>
          </a:p>
          <a:p>
            <a:pPr marL="1028700" lvl="1" indent="-342900" algn="l" rtl="0">
              <a:lnSpc>
                <a:spcPct val="100000"/>
              </a:lnSpc>
              <a:spcBef>
                <a:spcPts val="560"/>
              </a:spcBef>
              <a:spcAft>
                <a:spcPts val="0"/>
              </a:spcAft>
              <a:buClr>
                <a:srgbClr val="000000"/>
              </a:buClr>
              <a:buSzPts val="1600"/>
              <a:buChar char="•"/>
            </a:pPr>
            <a:r>
              <a:rPr lang="en-US" sz="1600"/>
              <a:t>Kansas Board of Regents </a:t>
            </a:r>
            <a:r>
              <a:rPr lang="en-US" sz="1600" u="sng">
                <a:solidFill>
                  <a:schemeClr val="hlink"/>
                </a:solidFill>
                <a:hlinkClick r:id="rId9"/>
              </a:rPr>
              <a:t>Credit for Military Alignment</a:t>
            </a:r>
            <a:r>
              <a:rPr lang="en-US" sz="1600"/>
              <a:t> </a:t>
            </a:r>
            <a:r>
              <a:rPr lang="en-US" sz="1400"/>
              <a:t>(click to see articulations for: general education, fire science, business administration, information technology, criminal justice, human resource management, surgical technology, physical therapy assistant, medical office assistant, medical coding, medical laboratory technology, nursing, automotive technology, culinary arts, and more as they are developed).</a:t>
            </a:r>
            <a:endParaRPr/>
          </a:p>
          <a:p>
            <a:pPr marL="1028700" lvl="1" indent="-342900" algn="l" rtl="0">
              <a:lnSpc>
                <a:spcPct val="100000"/>
              </a:lnSpc>
              <a:spcBef>
                <a:spcPts val="560"/>
              </a:spcBef>
              <a:spcAft>
                <a:spcPts val="0"/>
              </a:spcAft>
              <a:buClr>
                <a:srgbClr val="000000"/>
              </a:buClr>
              <a:buSzPts val="1600"/>
              <a:buChar char="•"/>
            </a:pPr>
            <a:r>
              <a:rPr lang="en-US" sz="1600"/>
              <a:t>Minnesota State Shared Resources</a:t>
            </a:r>
            <a:endParaRPr/>
          </a:p>
          <a:p>
            <a:pPr marL="1085850" lvl="2" indent="0" algn="l" rtl="0">
              <a:lnSpc>
                <a:spcPct val="100000"/>
              </a:lnSpc>
              <a:spcBef>
                <a:spcPts val="480"/>
              </a:spcBef>
              <a:spcAft>
                <a:spcPts val="0"/>
              </a:spcAft>
              <a:buClr>
                <a:srgbClr val="000000"/>
              </a:buClr>
              <a:buSzPts val="1400"/>
              <a:buNone/>
            </a:pPr>
            <a:r>
              <a:rPr lang="en-US" sz="1400" u="sng">
                <a:solidFill>
                  <a:schemeClr val="hlink"/>
                </a:solidFill>
                <a:hlinkClick r:id="rId10"/>
              </a:rPr>
              <a:t>MNAcceleratedProcess_February2017</a:t>
            </a:r>
            <a:r>
              <a:rPr lang="en-US" sz="1400"/>
              <a:t> (describes the process used by faculty in MN)</a:t>
            </a:r>
            <a:endParaRPr/>
          </a:p>
          <a:p>
            <a:pPr marL="1085850" lvl="2" indent="0" algn="l" rtl="0">
              <a:lnSpc>
                <a:spcPct val="100000"/>
              </a:lnSpc>
              <a:spcBef>
                <a:spcPts val="480"/>
              </a:spcBef>
              <a:spcAft>
                <a:spcPts val="0"/>
              </a:spcAft>
              <a:buClr>
                <a:srgbClr val="000000"/>
              </a:buClr>
              <a:buSzPts val="1400"/>
              <a:buNone/>
            </a:pPr>
            <a:r>
              <a:rPr lang="en-US" sz="1400"/>
              <a:t>Blank worksheets to support bulk mapping by discipline: </a:t>
            </a:r>
            <a:r>
              <a:rPr lang="en-US" sz="1400" u="sng">
                <a:solidFill>
                  <a:schemeClr val="hlink"/>
                </a:solidFill>
                <a:hlinkClick r:id="rId11"/>
              </a:rPr>
              <a:t>MCMC_MasterCopyVETSWorkbook</a:t>
            </a:r>
            <a:endParaRPr sz="1400"/>
          </a:p>
          <a:p>
            <a:pPr marL="1085850" lvl="2" indent="0" algn="l" rtl="0">
              <a:lnSpc>
                <a:spcPct val="100000"/>
              </a:lnSpc>
              <a:spcBef>
                <a:spcPts val="480"/>
              </a:spcBef>
              <a:spcAft>
                <a:spcPts val="0"/>
              </a:spcAft>
              <a:buClr>
                <a:srgbClr val="000000"/>
              </a:buClr>
              <a:buSzPts val="1400"/>
              <a:buNone/>
            </a:pPr>
            <a:r>
              <a:rPr lang="en-US" sz="1400"/>
              <a:t>Completed articulations in MN State: </a:t>
            </a:r>
            <a:r>
              <a:rPr lang="en-US" sz="1400" u="sng">
                <a:solidFill>
                  <a:schemeClr val="hlink"/>
                </a:solidFill>
                <a:hlinkClick r:id="rId12"/>
              </a:rPr>
              <a:t>MN VETS Articulations Book 1 Aug 2016</a:t>
            </a:r>
            <a:r>
              <a:rPr lang="en-US" sz="1400"/>
              <a:t>, </a:t>
            </a:r>
            <a:r>
              <a:rPr lang="en-US" sz="1400" u="sng">
                <a:solidFill>
                  <a:schemeClr val="hlink"/>
                </a:solidFill>
                <a:hlinkClick r:id="rId13"/>
              </a:rPr>
              <a:t>MN VETS Articulations Book 2 Aug 2016</a:t>
            </a:r>
            <a:endParaRPr sz="1400"/>
          </a:p>
          <a:p>
            <a:pPr marL="1028700" lvl="1" indent="-241300" algn="l" rtl="0">
              <a:lnSpc>
                <a:spcPct val="100000"/>
              </a:lnSpc>
              <a:spcBef>
                <a:spcPts val="560"/>
              </a:spcBef>
              <a:spcAft>
                <a:spcPts val="0"/>
              </a:spcAft>
              <a:buClr>
                <a:srgbClr val="000000"/>
              </a:buClr>
              <a:buSzPts val="1600"/>
              <a:buNone/>
            </a:pPr>
            <a:endParaRPr sz="1600"/>
          </a:p>
          <a:p>
            <a:pPr marL="1428750" lvl="2" indent="-241300" algn="l" rtl="0">
              <a:lnSpc>
                <a:spcPct val="100000"/>
              </a:lnSpc>
              <a:spcBef>
                <a:spcPts val="480"/>
              </a:spcBef>
              <a:spcAft>
                <a:spcPts val="0"/>
              </a:spcAft>
              <a:buClr>
                <a:srgbClr val="000000"/>
              </a:buClr>
              <a:buSzPts val="1600"/>
              <a:buNone/>
            </a:pPr>
            <a:endParaRPr sz="1600"/>
          </a:p>
          <a:p>
            <a:pPr marL="628650" lvl="0" indent="-190500" algn="l" rtl="0">
              <a:lnSpc>
                <a:spcPct val="100000"/>
              </a:lnSpc>
              <a:spcBef>
                <a:spcPts val="560"/>
              </a:spcBef>
              <a:spcAft>
                <a:spcPts val="0"/>
              </a:spcAft>
              <a:buClr>
                <a:srgbClr val="000000"/>
              </a:buClr>
              <a:buSzPts val="2400"/>
              <a:buNone/>
            </a:pPr>
            <a:endParaRPr sz="2400">
              <a:solidFill>
                <a:srgbClr val="000000"/>
              </a:solidFill>
              <a:latin typeface="Calibri"/>
              <a:ea typeface="Calibri"/>
              <a:cs typeface="Calibri"/>
              <a:sym typeface="Calibri"/>
            </a:endParaRPr>
          </a:p>
          <a:p>
            <a:pPr marL="285750" lvl="0" indent="0" algn="l" rtl="0">
              <a:lnSpc>
                <a:spcPct val="100000"/>
              </a:lnSpc>
              <a:spcBef>
                <a:spcPts val="560"/>
              </a:spcBef>
              <a:spcAft>
                <a:spcPts val="0"/>
              </a:spcAft>
              <a:buClr>
                <a:srgbClr val="000000"/>
              </a:buClr>
              <a:buSzPts val="2400"/>
              <a:buNone/>
            </a:pPr>
            <a:r>
              <a:rPr lang="en-US" sz="2400">
                <a:solidFill>
                  <a:srgbClr val="000000"/>
                </a:solidFill>
                <a:latin typeface="Calibri"/>
                <a:ea typeface="Calibri"/>
                <a:cs typeface="Calibri"/>
                <a:sym typeface="Calibri"/>
              </a:rPr>
              <a:t>	</a:t>
            </a:r>
            <a:endParaRPr sz="200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hydrant, glass&#10;&#10;Description automatically generated">
            <a:extLst>
              <a:ext uri="{FF2B5EF4-FFF2-40B4-BE49-F238E27FC236}">
                <a16:creationId xmlns:a16="http://schemas.microsoft.com/office/drawing/2014/main" id="{631E440F-6E10-4AE9-B38D-66971E5CB05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036808" y="-283656"/>
            <a:ext cx="7130335" cy="99446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46EC5E6-FB5D-4812-BF2A-14EC82A9D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49" y="5715000"/>
            <a:ext cx="1722785" cy="932688"/>
          </a:xfrm>
          <a:prstGeom prst="rect">
            <a:avLst/>
          </a:prstGeom>
        </p:spPr>
      </p:pic>
      <p:sp>
        <p:nvSpPr>
          <p:cNvPr id="8" name="Title 1">
            <a:extLst>
              <a:ext uri="{FF2B5EF4-FFF2-40B4-BE49-F238E27FC236}">
                <a16:creationId xmlns:a16="http://schemas.microsoft.com/office/drawing/2014/main" id="{E9E59328-A6B7-4149-9B1D-83778999B367}"/>
              </a:ext>
            </a:extLst>
          </p:cNvPr>
          <p:cNvSpPr txBox="1">
            <a:spLocks/>
          </p:cNvSpPr>
          <p:nvPr/>
        </p:nvSpPr>
        <p:spPr>
          <a:xfrm>
            <a:off x="304800" y="76200"/>
            <a:ext cx="5079963" cy="95488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en-US" sz="4200" b="1" cap="small" dirty="0">
                <a:solidFill>
                  <a:srgbClr val="1E3D7D"/>
                </a:solidFill>
                <a:latin typeface="Maxwell Sans" panose="02000506000000020004" pitchFamily="50" charset="0"/>
              </a:rPr>
              <a:t>2020 TLT Sessions</a:t>
            </a:r>
            <a:endParaRPr lang="en-US" sz="4200" dirty="0">
              <a:solidFill>
                <a:prstClr val="black"/>
              </a:solidFill>
              <a:latin typeface="Calibri Light" panose="020F0302020204030204"/>
            </a:endParaRPr>
          </a:p>
        </p:txBody>
      </p:sp>
      <p:sp>
        <p:nvSpPr>
          <p:cNvPr id="6" name="Content Placeholder 2">
            <a:extLst>
              <a:ext uri="{FF2B5EF4-FFF2-40B4-BE49-F238E27FC236}">
                <a16:creationId xmlns:a16="http://schemas.microsoft.com/office/drawing/2014/main" id="{D3181A90-91A8-46F7-8240-81637D9275E2}"/>
              </a:ext>
            </a:extLst>
          </p:cNvPr>
          <p:cNvSpPr txBox="1">
            <a:spLocks/>
          </p:cNvSpPr>
          <p:nvPr>
            <p:custDataLst>
              <p:tags r:id="rId1"/>
            </p:custDataLst>
          </p:nvPr>
        </p:nvSpPr>
        <p:spPr>
          <a:xfrm>
            <a:off x="762000" y="1295400"/>
            <a:ext cx="7339413" cy="3910319"/>
          </a:xfrm>
          <a:prstGeom prst="rect">
            <a:avLst/>
          </a:prstGeom>
        </p:spPr>
        <p:txBody>
          <a:bodyPr vert="horz" lIns="68580" tIns="34290" rIns="68580" bIns="34290" rtlCol="0">
            <a:normAutofit/>
          </a:bodyPr>
          <a:lstStyle>
            <a:defPPr>
              <a:defRPr lang="en-US"/>
            </a:defPPr>
            <a:lvl1pPr marL="0" indent="0" algn="l" defTabSz="3429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3429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2pPr>
            <a:lvl3pPr marL="6858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4pPr>
            <a:lvl5pPr marL="13716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5pPr>
            <a:lvl6pPr marL="17145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6pPr>
            <a:lvl7pPr marL="20574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7pPr>
            <a:lvl8pPr marL="24003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8pPr>
            <a:lvl9pPr marL="27432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9pPr>
          </a:lstStyle>
          <a:p>
            <a:pPr defTabSz="257175">
              <a:spcBef>
                <a:spcPts val="750"/>
              </a:spcBef>
            </a:pPr>
            <a:endParaRPr lang="en-US" sz="2000" dirty="0">
              <a:solidFill>
                <a:srgbClr val="1E3D7D"/>
              </a:solidFill>
              <a:latin typeface="Calibri" panose="020F0502020204030204" pitchFamily="34" charset="0"/>
              <a:cs typeface="Calibri" panose="020F0502020204030204" pitchFamily="34" charset="0"/>
            </a:endParaRPr>
          </a:p>
          <a:p>
            <a:pPr defTabSz="257175">
              <a:spcBef>
                <a:spcPts val="750"/>
              </a:spcBef>
            </a:pPr>
            <a:r>
              <a:rPr lang="en-US" sz="2000" dirty="0">
                <a:solidFill>
                  <a:srgbClr val="1E3D7D"/>
                </a:solidFill>
                <a:latin typeface="Calibri" panose="020F0502020204030204" pitchFamily="34" charset="0"/>
                <a:cs typeface="Calibri" panose="020F0502020204030204" pitchFamily="34" charset="0"/>
              </a:rPr>
              <a:t>November – Rural Issues, Dr. Marci </a:t>
            </a:r>
            <a:r>
              <a:rPr lang="en-US" sz="2000" dirty="0" err="1">
                <a:solidFill>
                  <a:srgbClr val="1E3D7D"/>
                </a:solidFill>
                <a:latin typeface="Calibri" panose="020F0502020204030204" pitchFamily="34" charset="0"/>
                <a:cs typeface="Calibri" panose="020F0502020204030204" pitchFamily="34" charset="0"/>
              </a:rPr>
              <a:t>Rockey</a:t>
            </a:r>
            <a:r>
              <a:rPr lang="en-US" sz="2000" dirty="0">
                <a:solidFill>
                  <a:srgbClr val="1E3D7D"/>
                </a:solidFill>
                <a:latin typeface="Calibri" panose="020F0502020204030204" pitchFamily="34" charset="0"/>
                <a:cs typeface="Calibri" panose="020F0502020204030204" pitchFamily="34" charset="0"/>
              </a:rPr>
              <a:t>, OCCRL</a:t>
            </a:r>
          </a:p>
          <a:p>
            <a:pPr defTabSz="257175">
              <a:spcBef>
                <a:spcPts val="750"/>
              </a:spcBef>
            </a:pPr>
            <a:r>
              <a:rPr lang="en-US" sz="2000" dirty="0">
                <a:solidFill>
                  <a:srgbClr val="1E3D7D"/>
                </a:solidFill>
                <a:latin typeface="Calibri" panose="020F0502020204030204" pitchFamily="34" charset="0"/>
                <a:cs typeface="Calibri" panose="020F0502020204030204" pitchFamily="34" charset="0"/>
              </a:rPr>
              <a:t>December – No TLT Session</a:t>
            </a:r>
          </a:p>
          <a:p>
            <a:pPr defTabSz="257175">
              <a:spcBef>
                <a:spcPts val="750"/>
              </a:spcBef>
            </a:pPr>
            <a:r>
              <a:rPr lang="en-US" sz="2000" dirty="0">
                <a:solidFill>
                  <a:srgbClr val="1E3D7D"/>
                </a:solidFill>
                <a:latin typeface="Calibri" panose="020F0502020204030204" pitchFamily="34" charset="0"/>
                <a:cs typeface="Calibri" panose="020F0502020204030204" pitchFamily="34" charset="0"/>
              </a:rPr>
              <a:t>January – State of the Division + 2021 Topic Schedule Released</a:t>
            </a:r>
          </a:p>
          <a:p>
            <a:pPr defTabSz="257175">
              <a:spcBef>
                <a:spcPts val="750"/>
              </a:spcBef>
            </a:pPr>
            <a:endParaRPr lang="en-US" sz="2000" dirty="0">
              <a:solidFill>
                <a:srgbClr val="1E3D7D"/>
              </a:solidFill>
              <a:latin typeface="Calibri" panose="020F0502020204030204" pitchFamily="34" charset="0"/>
              <a:cs typeface="Calibri" panose="020F0502020204030204" pitchFamily="34" charset="0"/>
            </a:endParaRPr>
          </a:p>
          <a:p>
            <a:pPr defTabSz="257175">
              <a:spcBef>
                <a:spcPts val="750"/>
              </a:spcBef>
            </a:pPr>
            <a:r>
              <a:rPr lang="en-US" sz="2000" b="1" dirty="0">
                <a:solidFill>
                  <a:srgbClr val="1E3D7D"/>
                </a:solidFill>
                <a:latin typeface="Calibri" panose="020F0502020204030204" pitchFamily="34" charset="0"/>
                <a:cs typeface="Calibri" panose="020F0502020204030204" pitchFamily="34" charset="0"/>
              </a:rPr>
              <a:t>Want to showcase your expertise? Is there a teaching technique that has been effective in the classroom? Apply to be a TLT presenter!</a:t>
            </a:r>
          </a:p>
          <a:p>
            <a:pPr defTabSz="257175">
              <a:spcBef>
                <a:spcPts val="750"/>
              </a:spcBef>
            </a:pPr>
            <a:r>
              <a:rPr lang="en-US" sz="2000" dirty="0">
                <a:solidFill>
                  <a:srgbClr val="1E3D7D"/>
                </a:solidFill>
                <a:latin typeface="Calibri" panose="020F0502020204030204" pitchFamily="34" charset="0"/>
                <a:cs typeface="Calibri" panose="020F0502020204030204" pitchFamily="34" charset="0"/>
              </a:rPr>
              <a:t>For more information and full schedule: </a:t>
            </a:r>
            <a:r>
              <a:rPr lang="en-US" sz="2000" dirty="0">
                <a:solidFill>
                  <a:srgbClr val="1E3D7D"/>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www.sctechsystem.edu/tlt</a:t>
            </a:r>
            <a:r>
              <a:rPr lang="en-US" sz="2000" dirty="0">
                <a:solidFill>
                  <a:srgbClr val="1E3D7D"/>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599997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1" name="Google Shape;171;p27"/>
          <p:cNvPicPr preferRelativeResize="0"/>
          <p:nvPr/>
        </p:nvPicPr>
        <p:blipFill rotWithShape="1">
          <a:blip r:embed="rId3">
            <a:alphaModFix/>
          </a:blip>
          <a:srcRect/>
          <a:stretch/>
        </p:blipFill>
        <p:spPr>
          <a:xfrm>
            <a:off x="6813981" y="3641500"/>
            <a:ext cx="1828800" cy="1828800"/>
          </a:xfrm>
          <a:prstGeom prst="rect">
            <a:avLst/>
          </a:prstGeom>
          <a:noFill/>
          <a:ln>
            <a:noFill/>
          </a:ln>
        </p:spPr>
      </p:pic>
      <p:sp>
        <p:nvSpPr>
          <p:cNvPr id="172" name="Google Shape;172;p27"/>
          <p:cNvSpPr/>
          <p:nvPr/>
        </p:nvSpPr>
        <p:spPr>
          <a:xfrm>
            <a:off x="712617" y="2067951"/>
            <a:ext cx="6629400" cy="30575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600"/>
              <a:buFont typeface="Times New Roman"/>
              <a:buNone/>
            </a:pPr>
            <a:r>
              <a:rPr lang="en-US" sz="2400" b="1" i="0" u="none" strike="noStrike" cap="none" dirty="0">
                <a:solidFill>
                  <a:schemeClr val="dk1"/>
                </a:solidFill>
                <a:latin typeface="Times New Roman"/>
                <a:ea typeface="Times New Roman"/>
                <a:cs typeface="Times New Roman"/>
                <a:sym typeface="Times New Roman"/>
              </a:rPr>
              <a:t>Robert James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7375E"/>
              </a:buClr>
              <a:buSzPts val="500"/>
              <a:buFont typeface="Calibri"/>
              <a:buNone/>
            </a:pPr>
            <a:r>
              <a:rPr lang="en-US"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Instructor, </a:t>
            </a:r>
          </a:p>
          <a:p>
            <a:pPr marL="0" marR="0" lvl="0" indent="0" algn="l" rtl="0">
              <a:lnSpc>
                <a:spcPct val="100000"/>
              </a:lnSpc>
              <a:spcBef>
                <a:spcPts val="0"/>
              </a:spcBef>
              <a:spcAft>
                <a:spcPts val="0"/>
              </a:spcAft>
              <a:buClr>
                <a:srgbClr val="17375E"/>
              </a:buClr>
              <a:buSzPts val="500"/>
              <a:buFont typeface="Calibri"/>
              <a:buNone/>
            </a:pPr>
            <a:r>
              <a:rPr lang="en-US" sz="1600" dirty="0">
                <a:solidFill>
                  <a:schemeClr val="dk1"/>
                </a:solidFill>
                <a:latin typeface="Calibri" panose="020F0502020204030204" pitchFamily="34" charset="0"/>
                <a:ea typeface="Calibri"/>
                <a:cs typeface="Calibri" panose="020F0502020204030204" pitchFamily="34" charset="0"/>
                <a:sym typeface="Calibri"/>
              </a:rPr>
              <a:t>Computer Information Systems, </a:t>
            </a:r>
            <a:endParaRPr lang="en-US"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17375E"/>
              </a:buClr>
              <a:buSzPts val="500"/>
              <a:buFont typeface="Calibri"/>
              <a:buNone/>
            </a:pPr>
            <a:r>
              <a:rPr lang="en-US" sz="1600" i="0" u="none" strike="noStrike" cap="none" dirty="0">
                <a:solidFill>
                  <a:schemeClr val="dk1"/>
                </a:solidFill>
                <a:latin typeface="Calibri" panose="020F0502020204030204" pitchFamily="34" charset="0"/>
                <a:ea typeface="Calibri"/>
                <a:cs typeface="Calibri" panose="020F0502020204030204" pitchFamily="34" charset="0"/>
                <a:sym typeface="Calibri"/>
              </a:rPr>
              <a:t>School of Business, Entrepreneurship and Professional Development</a:t>
            </a:r>
            <a:br>
              <a:rPr lang="en-US"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br>
            <a:r>
              <a:rPr lang="en-US"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Henry Ford College</a:t>
            </a:r>
            <a:br>
              <a:rPr lang="en-US" sz="1600" b="1" i="0" u="none" strike="noStrike" cap="none" dirty="0">
                <a:solidFill>
                  <a:schemeClr val="dk1"/>
                </a:solidFill>
                <a:latin typeface="Calibri" panose="020F0502020204030204" pitchFamily="34" charset="0"/>
                <a:ea typeface="Calibri"/>
                <a:cs typeface="Calibri" panose="020F0502020204030204" pitchFamily="34" charset="0"/>
                <a:sym typeface="Calibri"/>
              </a:rPr>
            </a:br>
            <a:r>
              <a:rPr lang="en-US" sz="1600" b="0" u="none" strike="noStrike" cap="none" dirty="0">
                <a:solidFill>
                  <a:schemeClr val="dk1"/>
                </a:solidFill>
                <a:latin typeface="Calibri" panose="020F0502020204030204" pitchFamily="34" charset="0"/>
                <a:ea typeface="Calibri"/>
                <a:cs typeface="Calibri" panose="020F0502020204030204" pitchFamily="34" charset="0"/>
                <a:sym typeface="Calibri"/>
              </a:rPr>
              <a:t>Air Force Veteran</a:t>
            </a:r>
            <a:br>
              <a:rPr lang="en-US" sz="1600" b="1" i="0" u="none" strike="noStrike" cap="none" dirty="0">
                <a:solidFill>
                  <a:srgbClr val="000000"/>
                </a:solidFill>
                <a:latin typeface="Calibri" panose="020F0502020204030204" pitchFamily="34" charset="0"/>
                <a:cs typeface="Calibri" panose="020F0502020204030204" pitchFamily="34" charset="0"/>
                <a:sym typeface="Arial"/>
              </a:rPr>
            </a:br>
            <a:endParaRPr sz="16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73" name="Google Shape;173;p27"/>
          <p:cNvSpPr/>
          <p:nvPr/>
        </p:nvSpPr>
        <p:spPr>
          <a:xfrm>
            <a:off x="2209800" y="5310583"/>
            <a:ext cx="6629400" cy="12618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500"/>
              <a:buFont typeface="Calibri"/>
              <a:buNone/>
            </a:pPr>
            <a:br>
              <a:rPr lang="en-US" sz="1200" b="1" i="0" u="none" strike="noStrike" cap="none">
                <a:solidFill>
                  <a:srgbClr val="000000"/>
                </a:solidFill>
                <a:latin typeface="Arial"/>
                <a:ea typeface="Arial"/>
                <a:cs typeface="Arial"/>
                <a:sym typeface="Arial"/>
              </a:rPr>
            </a:br>
            <a:endParaRPr sz="12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hydrant, glass&#10;&#10;Description automatically generated">
            <a:extLst>
              <a:ext uri="{FF2B5EF4-FFF2-40B4-BE49-F238E27FC236}">
                <a16:creationId xmlns:a16="http://schemas.microsoft.com/office/drawing/2014/main" id="{631E440F-6E10-4AE9-B38D-66971E5CB05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036808" y="-283656"/>
            <a:ext cx="7130335" cy="99446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46EC5E6-FB5D-4812-BF2A-14EC82A9D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5610877"/>
            <a:ext cx="1722785" cy="932688"/>
          </a:xfrm>
          <a:prstGeom prst="rect">
            <a:avLst/>
          </a:prstGeom>
        </p:spPr>
      </p:pic>
      <p:sp>
        <p:nvSpPr>
          <p:cNvPr id="8" name="Title 1">
            <a:extLst>
              <a:ext uri="{FF2B5EF4-FFF2-40B4-BE49-F238E27FC236}">
                <a16:creationId xmlns:a16="http://schemas.microsoft.com/office/drawing/2014/main" id="{E9E59328-A6B7-4149-9B1D-83778999B367}"/>
              </a:ext>
            </a:extLst>
          </p:cNvPr>
          <p:cNvSpPr txBox="1">
            <a:spLocks/>
          </p:cNvSpPr>
          <p:nvPr/>
        </p:nvSpPr>
        <p:spPr>
          <a:xfrm>
            <a:off x="-517518" y="176212"/>
            <a:ext cx="5653989" cy="95488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4200" b="1" cap="small" dirty="0">
                <a:solidFill>
                  <a:srgbClr val="1E3D7D"/>
                </a:solidFill>
                <a:latin typeface="Maxwell Sans" panose="02000506000000020004" pitchFamily="50" charset="0"/>
              </a:rPr>
              <a:t>Give Us Your Feedback</a:t>
            </a:r>
            <a:endParaRPr lang="en-US" sz="4200" dirty="0">
              <a:solidFill>
                <a:prstClr val="black"/>
              </a:solidFill>
              <a:latin typeface="Calibri Light" panose="020F0302020204030204"/>
            </a:endParaRPr>
          </a:p>
        </p:txBody>
      </p:sp>
      <p:sp>
        <p:nvSpPr>
          <p:cNvPr id="6" name="Content Placeholder 2">
            <a:extLst>
              <a:ext uri="{FF2B5EF4-FFF2-40B4-BE49-F238E27FC236}">
                <a16:creationId xmlns:a16="http://schemas.microsoft.com/office/drawing/2014/main" id="{D3181A90-91A8-46F7-8240-81637D9275E2}"/>
              </a:ext>
            </a:extLst>
          </p:cNvPr>
          <p:cNvSpPr txBox="1">
            <a:spLocks/>
          </p:cNvSpPr>
          <p:nvPr>
            <p:custDataLst>
              <p:tags r:id="rId1"/>
            </p:custDataLst>
          </p:nvPr>
        </p:nvSpPr>
        <p:spPr>
          <a:xfrm>
            <a:off x="152400" y="1989776"/>
            <a:ext cx="8601341" cy="3228762"/>
          </a:xfrm>
          <a:prstGeom prst="rect">
            <a:avLst/>
          </a:prstGeom>
        </p:spPr>
        <p:txBody>
          <a:bodyPr vert="horz" lIns="68580" tIns="34290" rIns="68580" bIns="34290" rtlCol="0">
            <a:normAutofit/>
          </a:bodyPr>
          <a:lstStyle>
            <a:defPPr>
              <a:defRPr lang="en-US"/>
            </a:defPPr>
            <a:lvl1pPr marL="0" indent="0" algn="l" defTabSz="3429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3429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2pPr>
            <a:lvl3pPr marL="6858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4pPr>
            <a:lvl5pPr marL="13716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5pPr>
            <a:lvl6pPr marL="17145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6pPr>
            <a:lvl7pPr marL="20574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7pPr>
            <a:lvl8pPr marL="24003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8pPr>
            <a:lvl9pPr marL="2743200" indent="0" algn="l" defTabSz="3429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9pPr>
          </a:lstStyle>
          <a:p>
            <a:pPr algn="ctr" defTabSz="257175">
              <a:spcBef>
                <a:spcPts val="750"/>
              </a:spcBef>
            </a:pPr>
            <a:r>
              <a:rPr lang="en-US" sz="3200" dirty="0">
                <a:solidFill>
                  <a:srgbClr val="1E3D7D"/>
                </a:solidFill>
                <a:latin typeface="Calibri" panose="020F0502020204030204" pitchFamily="34" charset="0"/>
                <a:cs typeface="Calibri" panose="020F0502020204030204" pitchFamily="34" charset="0"/>
                <a:hlinkClick r:id="rId5"/>
              </a:rPr>
              <a:t>https://www.surveymonkey.com/r/Oct2020TLT</a:t>
            </a:r>
            <a:endParaRPr lang="en-US" sz="3200" dirty="0">
              <a:solidFill>
                <a:srgbClr val="1E3D7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11803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8"/>
          <p:cNvPicPr preferRelativeResize="0"/>
          <p:nvPr/>
        </p:nvPicPr>
        <p:blipFill rotWithShape="1">
          <a:blip r:embed="rId3">
            <a:alphaModFix/>
          </a:blip>
          <a:srcRect/>
          <a:stretch/>
        </p:blipFill>
        <p:spPr>
          <a:xfrm>
            <a:off x="3073985" y="751262"/>
            <a:ext cx="6070015" cy="6070015"/>
          </a:xfrm>
          <a:prstGeom prst="rect">
            <a:avLst/>
          </a:prstGeom>
          <a:noFill/>
          <a:ln>
            <a:noFill/>
          </a:ln>
        </p:spPr>
      </p:pic>
      <p:sp>
        <p:nvSpPr>
          <p:cNvPr id="180" name="Google Shape;180;p28"/>
          <p:cNvSpPr txBox="1">
            <a:spLocks noGrp="1"/>
          </p:cNvSpPr>
          <p:nvPr>
            <p:ph type="body" idx="1"/>
          </p:nvPr>
        </p:nvSpPr>
        <p:spPr>
          <a:xfrm>
            <a:off x="304800" y="381000"/>
            <a:ext cx="8686800" cy="502919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17375E"/>
              </a:buClr>
              <a:buSzPts val="700"/>
              <a:buFont typeface="Arial"/>
              <a:buNone/>
            </a:pPr>
            <a:endParaRPr sz="2800" dirty="0">
              <a:solidFill>
                <a:srgbClr val="002060"/>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Clr>
                <a:srgbClr val="17375E"/>
              </a:buClr>
              <a:buSzPts val="800"/>
              <a:buFont typeface="Arial"/>
              <a:buNone/>
            </a:pPr>
            <a:r>
              <a:rPr lang="en-US" b="1" dirty="0">
                <a:solidFill>
                  <a:srgbClr val="002060"/>
                </a:solidFill>
                <a:latin typeface="Times New Roman"/>
                <a:ea typeface="Times New Roman"/>
                <a:cs typeface="Times New Roman"/>
                <a:sym typeface="Times New Roman"/>
              </a:rPr>
              <a:t>Session Outline</a:t>
            </a:r>
            <a:endParaRPr dirty="0"/>
          </a:p>
          <a:p>
            <a:pPr marL="0" marR="0" lvl="0" indent="0" algn="l" rtl="0">
              <a:lnSpc>
                <a:spcPct val="110000"/>
              </a:lnSpc>
              <a:spcBef>
                <a:spcPts val="0"/>
              </a:spcBef>
              <a:spcAft>
                <a:spcPts val="0"/>
              </a:spcAft>
              <a:buClr>
                <a:srgbClr val="17375E"/>
              </a:buClr>
              <a:buSzPts val="500"/>
              <a:buFont typeface="Arial"/>
              <a:buNone/>
            </a:pPr>
            <a:endParaRPr sz="2000" dirty="0">
              <a:solidFill>
                <a:srgbClr val="002060"/>
              </a:solidFill>
              <a:latin typeface="Times New Roman"/>
              <a:ea typeface="Times New Roman"/>
              <a:cs typeface="Times New Roman"/>
              <a:sym typeface="Times New Roman"/>
            </a:endParaRPr>
          </a:p>
          <a:p>
            <a:pPr marL="342900" lvl="0" indent="-342900" algn="l" rtl="0">
              <a:lnSpc>
                <a:spcPct val="110000"/>
              </a:lnSpc>
              <a:spcBef>
                <a:spcPts val="600"/>
              </a:spcBef>
              <a:spcAft>
                <a:spcPts val="0"/>
              </a:spcAft>
              <a:buClr>
                <a:srgbClr val="000000"/>
              </a:buClr>
              <a:buSzPts val="2400"/>
              <a:buBlip>
                <a:blip r:embed="rId4">
                  <a:extLst>
                    <a:ext uri="{837473B0-CC2E-450A-ABE3-18F120FF3D39}">
                      <a1611:picAttrSrcUrl xmlns:a1611="http://schemas.microsoft.com/office/drawing/2016/11/main" r:id="rId5"/>
                    </a:ext>
                  </a:extLst>
                </a:blip>
              </a:buBlip>
            </a:pPr>
            <a:r>
              <a:rPr lang="en-US" sz="2400" b="1" dirty="0">
                <a:latin typeface="Times New Roman"/>
                <a:ea typeface="Times New Roman"/>
                <a:cs typeface="Times New Roman"/>
                <a:sym typeface="Times New Roman"/>
              </a:rPr>
              <a:t>Welcome &amp; Introductions</a:t>
            </a:r>
            <a:endParaRPr sz="2000" b="1" dirty="0">
              <a:latin typeface="Times New Roman"/>
              <a:ea typeface="Times New Roman"/>
              <a:cs typeface="Times New Roman"/>
              <a:sym typeface="Times New Roman"/>
            </a:endParaRPr>
          </a:p>
          <a:p>
            <a:pPr marL="342900" lvl="0" indent="-342900" algn="l" rtl="0">
              <a:lnSpc>
                <a:spcPct val="110000"/>
              </a:lnSpc>
              <a:spcBef>
                <a:spcPts val="600"/>
              </a:spcBef>
              <a:spcAft>
                <a:spcPts val="0"/>
              </a:spcAft>
              <a:buClr>
                <a:srgbClr val="000000"/>
              </a:buClr>
              <a:buSzPts val="2400"/>
              <a:buBlip>
                <a:blip r:embed="rId4">
                  <a:extLst>
                    <a:ext uri="{837473B0-CC2E-450A-ABE3-18F120FF3D39}">
                      <a1611:picAttrSrcUrl xmlns:a1611="http://schemas.microsoft.com/office/drawing/2016/11/main" r:id="rId5"/>
                    </a:ext>
                  </a:extLst>
                </a:blip>
              </a:buBlip>
            </a:pPr>
            <a:r>
              <a:rPr lang="en-US" sz="2400" b="1" dirty="0">
                <a:latin typeface="Times New Roman"/>
                <a:ea typeface="Times New Roman"/>
                <a:cs typeface="Times New Roman"/>
                <a:sym typeface="Times New Roman"/>
              </a:rPr>
              <a:t>Who are Military-Connected Students?</a:t>
            </a:r>
            <a:endParaRPr dirty="0"/>
          </a:p>
          <a:p>
            <a:pPr marL="342900" lvl="0" indent="-342900" algn="l" rtl="0">
              <a:lnSpc>
                <a:spcPct val="110000"/>
              </a:lnSpc>
              <a:spcBef>
                <a:spcPts val="600"/>
              </a:spcBef>
              <a:spcAft>
                <a:spcPts val="0"/>
              </a:spcAft>
              <a:buClr>
                <a:srgbClr val="000000"/>
              </a:buClr>
              <a:buSzPts val="2400"/>
              <a:buBlip>
                <a:blip r:embed="rId4">
                  <a:extLst>
                    <a:ext uri="{837473B0-CC2E-450A-ABE3-18F120FF3D39}">
                      <a1611:picAttrSrcUrl xmlns:a1611="http://schemas.microsoft.com/office/drawing/2016/11/main" r:id="rId5"/>
                    </a:ext>
                  </a:extLst>
                </a:blip>
              </a:buBlip>
            </a:pPr>
            <a:r>
              <a:rPr lang="en-US" sz="2400" b="1" dirty="0">
                <a:latin typeface="Times New Roman"/>
                <a:ea typeface="Times New Roman"/>
                <a:cs typeface="Times New Roman"/>
                <a:sym typeface="Times New Roman"/>
              </a:rPr>
              <a:t>Michigan’s “No Wrong Door” Approach to </a:t>
            </a:r>
            <a:br>
              <a:rPr lang="en-US" sz="2400" b="1" dirty="0">
                <a:latin typeface="Times New Roman"/>
                <a:ea typeface="Times New Roman"/>
                <a:cs typeface="Times New Roman"/>
                <a:sym typeface="Times New Roman"/>
              </a:rPr>
            </a:br>
            <a:r>
              <a:rPr lang="en-US" sz="2400" b="1" dirty="0">
                <a:latin typeface="Times New Roman"/>
                <a:ea typeface="Times New Roman"/>
                <a:cs typeface="Times New Roman"/>
                <a:sym typeface="Times New Roman"/>
              </a:rPr>
              <a:t>Serving Veterans Collaboratively Across the State</a:t>
            </a:r>
            <a:endParaRPr dirty="0"/>
          </a:p>
          <a:p>
            <a:pPr marL="342900" lvl="0" indent="-342900" algn="l" rtl="0">
              <a:lnSpc>
                <a:spcPct val="110000"/>
              </a:lnSpc>
              <a:spcBef>
                <a:spcPts val="600"/>
              </a:spcBef>
              <a:spcAft>
                <a:spcPts val="0"/>
              </a:spcAft>
              <a:buClr>
                <a:srgbClr val="000000"/>
              </a:buClr>
              <a:buSzPts val="2400"/>
              <a:buBlip>
                <a:blip r:embed="rId4">
                  <a:extLst>
                    <a:ext uri="{837473B0-CC2E-450A-ABE3-18F120FF3D39}">
                      <a1611:picAttrSrcUrl xmlns:a1611="http://schemas.microsoft.com/office/drawing/2016/11/main" r:id="rId5"/>
                    </a:ext>
                  </a:extLst>
                </a:blip>
              </a:buBlip>
            </a:pPr>
            <a:r>
              <a:rPr lang="en-US" sz="2400" b="1" dirty="0">
                <a:latin typeface="Times New Roman"/>
                <a:ea typeface="Times New Roman"/>
                <a:cs typeface="Times New Roman"/>
                <a:sym typeface="Times New Roman"/>
              </a:rPr>
              <a:t>Military Equivalency</a:t>
            </a:r>
            <a:endParaRPr dirty="0"/>
          </a:p>
          <a:p>
            <a:pPr marL="342900" lvl="0" indent="-342900" algn="l" rtl="0">
              <a:lnSpc>
                <a:spcPct val="110000"/>
              </a:lnSpc>
              <a:spcBef>
                <a:spcPts val="600"/>
              </a:spcBef>
              <a:spcAft>
                <a:spcPts val="0"/>
              </a:spcAft>
              <a:buClr>
                <a:srgbClr val="000000"/>
              </a:buClr>
              <a:buSzPts val="2400"/>
              <a:buBlip>
                <a:blip r:embed="rId4">
                  <a:extLst>
                    <a:ext uri="{837473B0-CC2E-450A-ABE3-18F120FF3D39}">
                      <a1611:picAttrSrcUrl xmlns:a1611="http://schemas.microsoft.com/office/drawing/2016/11/main" r:id="rId5"/>
                    </a:ext>
                  </a:extLst>
                </a:blip>
              </a:buBlip>
            </a:pPr>
            <a:r>
              <a:rPr lang="en-US" sz="2400" b="1" dirty="0">
                <a:latin typeface="Times New Roman"/>
                <a:ea typeface="Times New Roman"/>
                <a:cs typeface="Times New Roman"/>
                <a:sym typeface="Times New Roman"/>
              </a:rPr>
              <a:t>Open Discussion</a:t>
            </a:r>
            <a:endParaRPr dirty="0"/>
          </a:p>
          <a:p>
            <a:pPr marL="342900" lvl="0" indent="-342900" algn="l" rtl="0">
              <a:lnSpc>
                <a:spcPct val="110000"/>
              </a:lnSpc>
              <a:spcBef>
                <a:spcPts val="600"/>
              </a:spcBef>
              <a:spcAft>
                <a:spcPts val="0"/>
              </a:spcAft>
              <a:buClr>
                <a:srgbClr val="000000"/>
              </a:buClr>
              <a:buSzPts val="2400"/>
              <a:buBlip>
                <a:blip r:embed="rId4">
                  <a:extLst>
                    <a:ext uri="{837473B0-CC2E-450A-ABE3-18F120FF3D39}">
                      <a1611:picAttrSrcUrl xmlns:a1611="http://schemas.microsoft.com/office/drawing/2016/11/main" r:id="rId5"/>
                    </a:ext>
                  </a:extLst>
                </a:blip>
              </a:buBlip>
            </a:pPr>
            <a:endParaRPr sz="2400" dirty="0">
              <a:latin typeface="Times New Roman"/>
              <a:ea typeface="Times New Roman"/>
              <a:cs typeface="Times New Roman"/>
              <a:sym typeface="Times New Roman"/>
            </a:endParaRPr>
          </a:p>
          <a:p>
            <a:pPr marL="342900" lvl="0" indent="-342900" algn="l" rtl="0">
              <a:lnSpc>
                <a:spcPct val="110000"/>
              </a:lnSpc>
              <a:spcBef>
                <a:spcPts val="600"/>
              </a:spcBef>
              <a:spcAft>
                <a:spcPts val="0"/>
              </a:spcAft>
              <a:buClr>
                <a:srgbClr val="000000"/>
              </a:buClr>
              <a:buSzPts val="2400"/>
              <a:buBlip>
                <a:blip r:embed="rId4">
                  <a:extLst>
                    <a:ext uri="{837473B0-CC2E-450A-ABE3-18F120FF3D39}">
                      <a1611:picAttrSrcUrl xmlns:a1611="http://schemas.microsoft.com/office/drawing/2016/11/main" r:id="rId5"/>
                    </a:ext>
                  </a:extLst>
                </a:blip>
              </a:buBlip>
            </a:pPr>
            <a:r>
              <a:rPr lang="en-US" sz="2400" dirty="0">
                <a:latin typeface="Times New Roman"/>
                <a:ea typeface="Times New Roman"/>
                <a:cs typeface="Times New Roman"/>
                <a:sym typeface="Times New Roman"/>
              </a:rPr>
              <a:t>Reference Slides – </a:t>
            </a:r>
            <a:br>
              <a:rPr lang="en-US" sz="2400" dirty="0">
                <a:latin typeface="Times New Roman"/>
                <a:ea typeface="Times New Roman"/>
                <a:cs typeface="Times New Roman"/>
                <a:sym typeface="Times New Roman"/>
              </a:rPr>
            </a:br>
            <a:r>
              <a:rPr lang="en-US" sz="2400" dirty="0">
                <a:latin typeface="Times New Roman"/>
                <a:ea typeface="Times New Roman"/>
                <a:cs typeface="Times New Roman"/>
                <a:sym typeface="Times New Roman"/>
              </a:rPr>
              <a:t>Tools &amp; Resources for Extended Learning</a:t>
            </a:r>
            <a:endParaRPr dirty="0"/>
          </a:p>
          <a:p>
            <a:pPr marL="0" lvl="0" indent="0" algn="l" rtl="0">
              <a:lnSpc>
                <a:spcPct val="110000"/>
              </a:lnSpc>
              <a:spcBef>
                <a:spcPts val="600"/>
              </a:spcBef>
              <a:spcAft>
                <a:spcPts val="0"/>
              </a:spcAft>
              <a:buClr>
                <a:srgbClr val="000000"/>
              </a:buClr>
              <a:buSzPts val="2400"/>
              <a:buNone/>
            </a:pPr>
            <a:endParaRPr sz="2400" dirty="0">
              <a:latin typeface="Times New Roman"/>
              <a:ea typeface="Times New Roman"/>
              <a:cs typeface="Times New Roman"/>
              <a:sym typeface="Times New Roman"/>
            </a:endParaRPr>
          </a:p>
          <a:p>
            <a:pPr marL="0" lvl="0" indent="0" algn="l" rtl="0">
              <a:lnSpc>
                <a:spcPct val="110000"/>
              </a:lnSpc>
              <a:spcBef>
                <a:spcPts val="600"/>
              </a:spcBef>
              <a:spcAft>
                <a:spcPts val="0"/>
              </a:spcAft>
              <a:buClr>
                <a:srgbClr val="000000"/>
              </a:buClr>
              <a:buSzPts val="2400"/>
              <a:buNone/>
            </a:pPr>
            <a:endParaRPr sz="2400" dirty="0">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body" idx="1"/>
          </p:nvPr>
        </p:nvSpPr>
        <p:spPr>
          <a:xfrm>
            <a:off x="457200" y="870675"/>
            <a:ext cx="8229600" cy="5255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40"/>
              </a:spcBef>
              <a:spcAft>
                <a:spcPts val="0"/>
              </a:spcAft>
              <a:buSzPts val="1800"/>
              <a:buNone/>
            </a:pPr>
            <a:r>
              <a:rPr lang="en-US" dirty="0"/>
              <a:t>Who are military connected students?</a:t>
            </a:r>
            <a:endParaRPr dirty="0"/>
          </a:p>
          <a:p>
            <a:pPr marL="0" lvl="0" indent="0" algn="l" rtl="0">
              <a:lnSpc>
                <a:spcPct val="100000"/>
              </a:lnSpc>
              <a:spcBef>
                <a:spcPts val="640"/>
              </a:spcBef>
              <a:spcAft>
                <a:spcPts val="0"/>
              </a:spcAft>
              <a:buSzPts val="1800"/>
              <a:buNone/>
            </a:pPr>
            <a:endParaRPr dirty="0"/>
          </a:p>
        </p:txBody>
      </p:sp>
      <p:sp>
        <p:nvSpPr>
          <p:cNvPr id="187" name="Google Shape;187;p29"/>
          <p:cNvSpPr txBox="1">
            <a:spLocks noGrp="1"/>
          </p:cNvSpPr>
          <p:nvPr>
            <p:ph type="title"/>
          </p:nvPr>
        </p:nvSpPr>
        <p:spPr>
          <a:xfrm>
            <a:off x="350271" y="106836"/>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dirty="0"/>
          </a:p>
        </p:txBody>
      </p:sp>
      <p:sp>
        <p:nvSpPr>
          <p:cNvPr id="188" name="Google Shape;188;p29"/>
          <p:cNvSpPr txBox="1"/>
          <p:nvPr/>
        </p:nvSpPr>
        <p:spPr>
          <a:xfrm>
            <a:off x="3619499" y="4491623"/>
            <a:ext cx="218005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sng" strike="noStrike" cap="none">
                <a:solidFill>
                  <a:schemeClr val="hlink"/>
                </a:solidFill>
                <a:latin typeface="Arial"/>
                <a:ea typeface="Arial"/>
                <a:cs typeface="Arial"/>
                <a:sym typeface="Arial"/>
                <a:hlinkClick r:id="rId3"/>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chemeClr val="hlink"/>
                </a:solidFill>
                <a:latin typeface="Arial"/>
                <a:ea typeface="Arial"/>
                <a:cs typeface="Arial"/>
                <a:sym typeface="Arial"/>
                <a:hlinkClick r:id="rId4"/>
              </a:rPr>
              <a:t>CC BY-NC</a:t>
            </a:r>
            <a:endParaRPr sz="900" b="0" i="0" u="none" strike="noStrike" cap="none">
              <a:solidFill>
                <a:srgbClr val="000000"/>
              </a:solidFill>
              <a:latin typeface="Arial"/>
              <a:ea typeface="Arial"/>
              <a:cs typeface="Arial"/>
              <a:sym typeface="Arial"/>
            </a:endParaRPr>
          </a:p>
        </p:txBody>
      </p:sp>
      <p:pic>
        <p:nvPicPr>
          <p:cNvPr id="189" name="Google Shape;189;p29" descr="A group of people posing for a photo&#10;&#10;Description automatically generated"/>
          <p:cNvPicPr preferRelativeResize="0"/>
          <p:nvPr/>
        </p:nvPicPr>
        <p:blipFill rotWithShape="1">
          <a:blip r:embed="rId5">
            <a:alphaModFix/>
          </a:blip>
          <a:srcRect/>
          <a:stretch/>
        </p:blipFill>
        <p:spPr>
          <a:xfrm>
            <a:off x="2284744" y="1870491"/>
            <a:ext cx="4051866" cy="4013880"/>
          </a:xfrm>
          <a:prstGeom prst="rect">
            <a:avLst/>
          </a:prstGeom>
          <a:noFill/>
          <a:ln>
            <a:noFill/>
          </a:ln>
        </p:spPr>
      </p:pic>
      <p:sp>
        <p:nvSpPr>
          <p:cNvPr id="190" name="Google Shape;190;p29"/>
          <p:cNvSpPr txBox="1"/>
          <p:nvPr/>
        </p:nvSpPr>
        <p:spPr>
          <a:xfrm>
            <a:off x="6632050" y="6218653"/>
            <a:ext cx="2180100" cy="63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sng" strike="noStrike" cap="none">
                <a:solidFill>
                  <a:schemeClr val="hlink"/>
                </a:solidFill>
                <a:latin typeface="Arial"/>
                <a:ea typeface="Arial"/>
                <a:cs typeface="Arial"/>
                <a:sym typeface="Arial"/>
                <a:hlinkClick r:id="rId6"/>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chemeClr val="hlink"/>
                </a:solidFill>
                <a:latin typeface="Arial"/>
                <a:ea typeface="Arial"/>
                <a:cs typeface="Arial"/>
                <a:sym typeface="Arial"/>
                <a:hlinkClick r:id="rId7"/>
              </a:rPr>
              <a:t>CC BY</a:t>
            </a:r>
            <a:endParaRPr sz="900" b="0" i="0" u="none" strike="noStrike" cap="none">
              <a:solidFill>
                <a:srgbClr val="000000"/>
              </a:solidFill>
              <a:latin typeface="Arial"/>
              <a:ea typeface="Arial"/>
              <a:cs typeface="Arial"/>
              <a:sym typeface="Arial"/>
            </a:endParaRPr>
          </a:p>
        </p:txBody>
      </p:sp>
      <p:sp>
        <p:nvSpPr>
          <p:cNvPr id="191" name="Google Shape;191;p29"/>
          <p:cNvSpPr/>
          <p:nvPr/>
        </p:nvSpPr>
        <p:spPr>
          <a:xfrm>
            <a:off x="6216226" y="2505670"/>
            <a:ext cx="2813474" cy="32664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5400" b="0" i="0" u="none" strike="noStrike" cap="none" dirty="0">
                <a:solidFill>
                  <a:schemeClr val="dk1"/>
                </a:solidFill>
                <a:latin typeface="Arial"/>
                <a:ea typeface="Arial"/>
                <a:cs typeface="Arial"/>
                <a:sym typeface="Arial"/>
              </a:rPr>
              <a:t>Soldier</a:t>
            </a:r>
          </a:p>
          <a:p>
            <a:pPr marL="0" marR="0" lvl="0" indent="0" algn="ctr" rtl="0">
              <a:lnSpc>
                <a:spcPct val="100000"/>
              </a:lnSpc>
              <a:spcBef>
                <a:spcPts val="0"/>
              </a:spcBef>
              <a:spcAft>
                <a:spcPts val="0"/>
              </a:spcAft>
              <a:buNone/>
            </a:pPr>
            <a:r>
              <a:rPr lang="en-US" sz="5400" dirty="0">
                <a:solidFill>
                  <a:schemeClr val="dk1"/>
                </a:solidFill>
              </a:rPr>
              <a:t>Sailor</a:t>
            </a:r>
          </a:p>
          <a:p>
            <a:pPr marL="0" marR="0" lvl="0" indent="0" algn="ctr" rtl="0">
              <a:lnSpc>
                <a:spcPct val="100000"/>
              </a:lnSpc>
              <a:spcBef>
                <a:spcPts val="0"/>
              </a:spcBef>
              <a:spcAft>
                <a:spcPts val="0"/>
              </a:spcAft>
              <a:buNone/>
            </a:pPr>
            <a:r>
              <a:rPr lang="en-US" sz="5400" dirty="0">
                <a:solidFill>
                  <a:schemeClr val="dk1"/>
                </a:solidFill>
              </a:rPr>
              <a:t>Airman</a:t>
            </a:r>
          </a:p>
          <a:p>
            <a:pPr marL="0" marR="0" lvl="0" indent="0" algn="ctr" rtl="0">
              <a:lnSpc>
                <a:spcPct val="100000"/>
              </a:lnSpc>
              <a:spcBef>
                <a:spcPts val="0"/>
              </a:spcBef>
              <a:spcAft>
                <a:spcPts val="0"/>
              </a:spcAft>
              <a:buNone/>
            </a:pPr>
            <a:r>
              <a:rPr lang="en-US" sz="5400" dirty="0">
                <a:solidFill>
                  <a:schemeClr val="dk1"/>
                </a:solidFill>
              </a:rPr>
              <a:t>Marine</a:t>
            </a:r>
            <a:endParaRPr dirty="0"/>
          </a:p>
        </p:txBody>
      </p:sp>
      <p:sp>
        <p:nvSpPr>
          <p:cNvPr id="192" name="Google Shape;192;p29"/>
          <p:cNvSpPr/>
          <p:nvPr/>
        </p:nvSpPr>
        <p:spPr>
          <a:xfrm>
            <a:off x="2367426" y="5664635"/>
            <a:ext cx="2813474"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5400" dirty="0">
                <a:solidFill>
                  <a:schemeClr val="dk1"/>
                </a:solidFill>
              </a:rPr>
              <a:t>S</a:t>
            </a:r>
            <a:r>
              <a:rPr lang="en-US" sz="5400" b="0" i="0" u="none" strike="noStrike" cap="none" dirty="0">
                <a:solidFill>
                  <a:schemeClr val="dk1"/>
                </a:solidFill>
                <a:latin typeface="Arial"/>
                <a:ea typeface="Arial"/>
                <a:cs typeface="Arial"/>
                <a:sym typeface="Arial"/>
              </a:rPr>
              <a:t>pouse</a:t>
            </a:r>
            <a:endParaRPr dirty="0"/>
          </a:p>
        </p:txBody>
      </p:sp>
      <p:sp>
        <p:nvSpPr>
          <p:cNvPr id="193" name="Google Shape;193;p29"/>
          <p:cNvSpPr/>
          <p:nvPr/>
        </p:nvSpPr>
        <p:spPr>
          <a:xfrm>
            <a:off x="181442" y="2575195"/>
            <a:ext cx="2608407"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dirty="0">
                <a:solidFill>
                  <a:schemeClr val="dk1"/>
                </a:solidFill>
              </a:rPr>
              <a:t>C</a:t>
            </a:r>
            <a:r>
              <a:rPr lang="en-US" sz="4000" b="0" i="0" u="none" strike="noStrike" cap="none" dirty="0">
                <a:solidFill>
                  <a:schemeClr val="dk1"/>
                </a:solidFill>
                <a:latin typeface="Arial"/>
                <a:ea typeface="Arial"/>
                <a:cs typeface="Arial"/>
                <a:sym typeface="Arial"/>
              </a:rPr>
              <a:t>hildren</a:t>
            </a:r>
            <a:endParaRPr sz="105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0"/>
          <p:cNvPicPr preferRelativeResize="0"/>
          <p:nvPr/>
        </p:nvPicPr>
        <p:blipFill rotWithShape="1">
          <a:blip r:embed="rId3">
            <a:alphaModFix/>
          </a:blip>
          <a:srcRect/>
          <a:stretch/>
        </p:blipFill>
        <p:spPr>
          <a:xfrm>
            <a:off x="228600" y="381000"/>
            <a:ext cx="1921166" cy="1916559"/>
          </a:xfrm>
          <a:prstGeom prst="rect">
            <a:avLst/>
          </a:prstGeom>
          <a:noFill/>
          <a:ln>
            <a:noFill/>
          </a:ln>
        </p:spPr>
      </p:pic>
      <p:sp>
        <p:nvSpPr>
          <p:cNvPr id="200" name="Google Shape;200;p30"/>
          <p:cNvSpPr txBox="1"/>
          <p:nvPr/>
        </p:nvSpPr>
        <p:spPr>
          <a:xfrm>
            <a:off x="2324956" y="560439"/>
            <a:ext cx="6819043" cy="488016"/>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66092"/>
              </a:buClr>
              <a:buSzPts val="2400"/>
              <a:buFont typeface="Times New Roman"/>
              <a:buNone/>
            </a:pPr>
            <a:r>
              <a:rPr lang="en-US" sz="2400" b="1" i="0" u="none" strike="noStrike" cap="none">
                <a:solidFill>
                  <a:srgbClr val="366092"/>
                </a:solidFill>
                <a:latin typeface="Times New Roman"/>
                <a:ea typeface="Times New Roman"/>
                <a:cs typeface="Times New Roman"/>
                <a:sym typeface="Times New Roman"/>
              </a:rPr>
              <a:t>“No Wrong Door” Approach to Serving Veterans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Open Sans"/>
              <a:buNone/>
            </a:pPr>
            <a:endParaRPr sz="2400" b="1" i="0" u="none" strike="noStrike" cap="none">
              <a:solidFill>
                <a:srgbClr val="366092"/>
              </a:solidFill>
              <a:latin typeface="Times New Roman"/>
              <a:ea typeface="Times New Roman"/>
              <a:cs typeface="Times New Roman"/>
              <a:sym typeface="Times New Roman"/>
            </a:endParaRPr>
          </a:p>
        </p:txBody>
      </p:sp>
      <p:sp>
        <p:nvSpPr>
          <p:cNvPr id="202" name="Google Shape;202;p30"/>
          <p:cNvSpPr txBox="1"/>
          <p:nvPr/>
        </p:nvSpPr>
        <p:spPr>
          <a:xfrm>
            <a:off x="4280561" y="6248400"/>
            <a:ext cx="344759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Source: Michigan Veterans Affairs Agency (MVAA)</a:t>
            </a:r>
            <a:endParaRPr sz="1400" b="0" i="0" u="none" strike="noStrike" cap="none" dirty="0">
              <a:solidFill>
                <a:srgbClr val="000000"/>
              </a:solidFill>
              <a:latin typeface="Arial"/>
              <a:ea typeface="Arial"/>
              <a:cs typeface="Arial"/>
              <a:sym typeface="Arial"/>
            </a:endParaRPr>
          </a:p>
        </p:txBody>
      </p:sp>
      <p:pic>
        <p:nvPicPr>
          <p:cNvPr id="1026" name="Picture 2" descr="Image result for no wrong door image">
            <a:extLst>
              <a:ext uri="{FF2B5EF4-FFF2-40B4-BE49-F238E27FC236}">
                <a16:creationId xmlns:a16="http://schemas.microsoft.com/office/drawing/2014/main" id="{90078E72-D2E7-4F0B-B186-5572F0906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67" y="4320963"/>
            <a:ext cx="3238500" cy="1409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4FDBF1-6186-488D-8807-D806382B52F3}"/>
              </a:ext>
            </a:extLst>
          </p:cNvPr>
          <p:cNvSpPr txBox="1"/>
          <p:nvPr/>
        </p:nvSpPr>
        <p:spPr>
          <a:xfrm>
            <a:off x="5530277" y="2345978"/>
            <a:ext cx="2937192" cy="738664"/>
          </a:xfrm>
          <a:prstGeom prst="rect">
            <a:avLst/>
          </a:prstGeom>
          <a:noFill/>
        </p:spPr>
        <p:txBody>
          <a:bodyPr wrap="square" rtlCol="0">
            <a:spAutoFit/>
          </a:bodyPr>
          <a:lstStyle/>
          <a:p>
            <a:r>
              <a:rPr lang="en-US" dirty="0"/>
              <a:t>Too often the desire to provide services to deserving</a:t>
            </a:r>
          </a:p>
          <a:p>
            <a:r>
              <a:rPr lang="en-US" dirty="0"/>
              <a:t>Veterans stops at a “</a:t>
            </a:r>
            <a:r>
              <a:rPr lang="en-US" i="1" dirty="0"/>
              <a:t>Wrong Door</a:t>
            </a:r>
            <a:r>
              <a:rPr lang="en-US" dirty="0"/>
              <a:t>”</a:t>
            </a:r>
          </a:p>
        </p:txBody>
      </p:sp>
      <p:pic>
        <p:nvPicPr>
          <p:cNvPr id="1028" name="Picture 4" descr="Image result for no wrong door image">
            <a:extLst>
              <a:ext uri="{FF2B5EF4-FFF2-40B4-BE49-F238E27FC236}">
                <a16:creationId xmlns:a16="http://schemas.microsoft.com/office/drawing/2014/main" id="{56AFA10B-0458-4784-8545-BB5D6CDAC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511" y="1810303"/>
            <a:ext cx="2324100"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2E642C-470C-49E3-91A8-3EAC013D55FD}"/>
              </a:ext>
            </a:extLst>
          </p:cNvPr>
          <p:cNvSpPr txBox="1"/>
          <p:nvPr/>
        </p:nvSpPr>
        <p:spPr>
          <a:xfrm>
            <a:off x="4280561" y="4600763"/>
            <a:ext cx="2635658" cy="307777"/>
          </a:xfrm>
          <a:prstGeom prst="rect">
            <a:avLst/>
          </a:prstGeom>
          <a:noFill/>
        </p:spPr>
        <p:txBody>
          <a:bodyPr wrap="none" rtlCol="0">
            <a:spAutoFit/>
          </a:bodyPr>
          <a:lstStyle/>
          <a:p>
            <a:r>
              <a:rPr lang="en-US" dirty="0"/>
              <a:t>When there is “</a:t>
            </a:r>
            <a:r>
              <a:rPr lang="en-US" i="1" dirty="0"/>
              <a:t>No wrong door</a:t>
            </a:r>
            <a:r>
              <a:rPr lang="en-US" dirty="0"/>
              <a:t>”</a:t>
            </a:r>
          </a:p>
        </p:txBody>
      </p:sp>
      <p:sp>
        <p:nvSpPr>
          <p:cNvPr id="5" name="TextBox 4">
            <a:extLst>
              <a:ext uri="{FF2B5EF4-FFF2-40B4-BE49-F238E27FC236}">
                <a16:creationId xmlns:a16="http://schemas.microsoft.com/office/drawing/2014/main" id="{78E2F531-2487-4D13-967C-F1E50A9AAF51}"/>
              </a:ext>
            </a:extLst>
          </p:cNvPr>
          <p:cNvSpPr txBox="1"/>
          <p:nvPr/>
        </p:nvSpPr>
        <p:spPr>
          <a:xfrm>
            <a:off x="4191735" y="5025813"/>
            <a:ext cx="3474506" cy="523220"/>
          </a:xfrm>
          <a:prstGeom prst="rect">
            <a:avLst/>
          </a:prstGeom>
          <a:noFill/>
        </p:spPr>
        <p:txBody>
          <a:bodyPr wrap="square" rtlCol="0">
            <a:spAutoFit/>
          </a:bodyPr>
          <a:lstStyle/>
          <a:p>
            <a:r>
              <a:rPr lang="en-US" dirty="0"/>
              <a:t>Service Collaboration, Coordination and Integration is achieved</a:t>
            </a:r>
          </a:p>
        </p:txBody>
      </p:sp>
      <p:sp>
        <p:nvSpPr>
          <p:cNvPr id="6" name="TextBox 5">
            <a:extLst>
              <a:ext uri="{FF2B5EF4-FFF2-40B4-BE49-F238E27FC236}">
                <a16:creationId xmlns:a16="http://schemas.microsoft.com/office/drawing/2014/main" id="{59D7FFAB-9315-4D8A-94A8-F00D0D4432FA}"/>
              </a:ext>
            </a:extLst>
          </p:cNvPr>
          <p:cNvSpPr txBox="1"/>
          <p:nvPr/>
        </p:nvSpPr>
        <p:spPr>
          <a:xfrm>
            <a:off x="5810985" y="5669462"/>
            <a:ext cx="2618024" cy="307777"/>
          </a:xfrm>
          <a:prstGeom prst="rect">
            <a:avLst/>
          </a:prstGeom>
          <a:noFill/>
        </p:spPr>
        <p:txBody>
          <a:bodyPr wrap="none" rtlCol="0">
            <a:spAutoFit/>
          </a:bodyPr>
          <a:lstStyle/>
          <a:p>
            <a:r>
              <a:rPr lang="en-US" dirty="0"/>
              <a:t>And Services are DELIVERED</a:t>
            </a:r>
          </a:p>
        </p:txBody>
      </p:sp>
      <p:sp>
        <p:nvSpPr>
          <p:cNvPr id="9" name="Rectangle 7">
            <a:extLst>
              <a:ext uri="{FF2B5EF4-FFF2-40B4-BE49-F238E27FC236}">
                <a16:creationId xmlns:a16="http://schemas.microsoft.com/office/drawing/2014/main" id="{10C1CC26-054A-4A94-9A24-AA18D719F396}"/>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23805"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333333"/>
                </a:solidFill>
                <a:effectLst/>
                <a:latin typeface="Roboto" panose="020B0604020202020204" charset="0"/>
              </a:rPr>
              <a:t>NICOLA M. WINKEL, MPA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Roboto" panose="020B0604020202020204" charset="0"/>
                <a:cs typeface="Roboto" panose="020B0604020202020204" charset="0"/>
              </a:rPr>
              <a:t> 16 MAY 2017</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umpterr\AppData\Local\Temp\PR\data\asimages\{23B7EE4E-9223-43D4-8F28-59EA5FD190B0}_45.png&quot;/&gt;&lt;left val=&quot;12&quot;/&gt;&lt;top val=&quot;125&quot;/&gt;&lt;width val=&quot;612&quot;/&gt;&lt;height val=&quot;379&quot;/&gt;&lt;hasText val=&quot;1&quot;/&gt;&lt;/Image&gt;&lt;/ThreeDShapeInfo&gt;"/>
  <p:tag name="PRESENTER_SHAPETEXTINFO" val="&lt;ShapeTextInfo&gt;&lt;TableIndex row=&quot;-1&quot; col=&quot;-1&quot;&gt;&lt;linesCount val=&quot;16&quot;/&gt;&lt;lineCharCount val=&quot;77&quot;/&gt;&lt;lineCharCount val=&quot;26&quot;/&gt;&lt;lineCharCount val=&quot;73&quot;/&gt;&lt;lineCharCount val=&quot;73&quot;/&gt;&lt;lineCharCount val=&quot;10&quot;/&gt;&lt;lineCharCount val=&quot;1&quot;/&gt;&lt;lineCharCount val=&quot;70&quot;/&gt;&lt;lineCharCount val=&quot;76&quot;/&gt;&lt;lineCharCount val=&quot;18&quot;/&gt;&lt;lineCharCount val=&quot;1&quot;/&gt;&lt;lineCharCount val=&quot;70&quot;/&gt;&lt;lineCharCount val=&quot;66&quot;/&gt;&lt;lineCharCount val=&quot;19&quot;/&gt;&lt;lineCharCount val=&quot;1&quot;/&gt;&lt;lineCharCount val=&quot;1&quot;/&gt;&lt;lineCharCount val=&quot;27&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umpterr\AppData\Local\Temp\PR\data\asimages\{23B7EE4E-9223-43D4-8F28-59EA5FD190B0}_45.png&quot;/&gt;&lt;left val=&quot;12&quot;/&gt;&lt;top val=&quot;125&quot;/&gt;&lt;width val=&quot;612&quot;/&gt;&lt;height val=&quot;379&quot;/&gt;&lt;hasText val=&quot;1&quot;/&gt;&lt;/Image&gt;&lt;/ThreeDShapeInfo&gt;"/>
  <p:tag name="PRESENTER_SHAPETEXTINFO" val="&lt;ShapeTextInfo&gt;&lt;TableIndex row=&quot;-1&quot; col=&quot;-1&quot;&gt;&lt;linesCount val=&quot;16&quot;/&gt;&lt;lineCharCount val=&quot;77&quot;/&gt;&lt;lineCharCount val=&quot;26&quot;/&gt;&lt;lineCharCount val=&quot;73&quot;/&gt;&lt;lineCharCount val=&quot;73&quot;/&gt;&lt;lineCharCount val=&quot;10&quot;/&gt;&lt;lineCharCount val=&quot;1&quot;/&gt;&lt;lineCharCount val=&quot;70&quot;/&gt;&lt;lineCharCount val=&quot;76&quot;/&gt;&lt;lineCharCount val=&quot;18&quot;/&gt;&lt;lineCharCount val=&quot;1&quot;/&gt;&lt;lineCharCount val=&quot;70&quot;/&gt;&lt;lineCharCount val=&quot;66&quot;/&gt;&lt;lineCharCount val=&quot;19&quot;/&gt;&lt;lineCharCount val=&quot;1&quot;/&gt;&lt;lineCharCount val=&quot;1&quot;/&gt;&lt;lineCharCount val=&quot;27&quot;/&gt;&lt;/TableIndex&gt;&lt;/ShapeTextInfo&gt;"/>
</p:tagLst>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1611</TotalTime>
  <Words>4083</Words>
  <Application>Microsoft Office PowerPoint</Application>
  <PresentationFormat>On-screen Show (4:3)</PresentationFormat>
  <Paragraphs>535</Paragraphs>
  <Slides>60</Slides>
  <Notes>41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60</vt:i4>
      </vt:variant>
    </vt:vector>
  </HeadingPairs>
  <TitlesOfParts>
    <vt:vector size="74" baseType="lpstr">
      <vt:lpstr>Roboto</vt:lpstr>
      <vt:lpstr>Maxwell Sans</vt:lpstr>
      <vt:lpstr>Calibri</vt:lpstr>
      <vt:lpstr>Open Sans</vt:lpstr>
      <vt:lpstr>Times New Roman</vt:lpstr>
      <vt:lpstr>Tahoma</vt:lpstr>
      <vt:lpstr>Segoe UI</vt:lpstr>
      <vt:lpstr>Calibri Light</vt:lpstr>
      <vt:lpstr>Domine</vt:lpstr>
      <vt:lpstr>Arial</vt:lpstr>
      <vt:lpstr>Lato</vt:lpstr>
      <vt:lpstr>1_Office Theme</vt:lpstr>
      <vt:lpstr>Office Theme</vt:lpstr>
      <vt:lpstr>2_Office Theme</vt:lpstr>
      <vt:lpstr>WELCOME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HFC is firmly committed to meeting the personal and educational needs of our veterans, active duty students, their spouses and dependents and active duty military personnel.  It’s very important to provide services to help our student succeed and to provide an environment that encompasses the comradery that’s instilled within our Military members.  HFC is proud to have a very active Student Veterans Association. We also work closely with the SVA at the University of Michigan Dearborn.   The SVA strives to support Student Veterans and their local community. Recent work accomplished by the HFC SVA:   Dedication of trees around campus on Veterans day Fund raising for local charities Toys for Tots campaign</vt:lpstr>
      <vt:lpstr>Discussion:  What makes a campus truly</vt:lpstr>
      <vt:lpstr>Statewide Efforts in Michigan</vt:lpstr>
      <vt:lpstr>PowerPoint Presentation</vt:lpstr>
      <vt:lpstr>PowerPoint Presentation</vt:lpstr>
      <vt:lpstr>Transfer &amp; University Center</vt:lpstr>
      <vt:lpstr>Veterans Treatment Court</vt:lpstr>
      <vt:lpstr>Veterans Treatment Court</vt:lpstr>
      <vt:lpstr>Veterans Treatment Court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are Michigan’s Veterans?</vt:lpstr>
      <vt:lpstr>EquEE</vt:lpstr>
      <vt:lpstr>PowerPoint Presentation</vt:lpstr>
      <vt:lpstr>PowerPoint Presentation</vt:lpstr>
      <vt:lpstr>PowerPoint Presentation</vt:lpstr>
      <vt:lpstr>Open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James</dc:creator>
  <cp:lastModifiedBy>Fox, Emily</cp:lastModifiedBy>
  <cp:revision>24</cp:revision>
  <dcterms:modified xsi:type="dcterms:W3CDTF">2020-10-20T13:44:18Z</dcterms:modified>
</cp:coreProperties>
</file>